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a" ContentType="audio/x-ms-wma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ags/tag1.xml" ContentType="application/vnd.openxmlformats-officedocument.presentationml.tags+xml"/>
  <Override PartName="/ppt/theme/themeOverride3.xml" ContentType="application/vnd.openxmlformats-officedocument.themeOverride+xml"/>
  <Override PartName="/ppt/tags/tag2.xml" ContentType="application/vnd.openxmlformats-officedocument.presentationml.tags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ags/tag3.xml" ContentType="application/vnd.openxmlformats-officedocument.presentationml.tags+xml"/>
  <Override PartName="/ppt/theme/themeOverride6.xml" ContentType="application/vnd.openxmlformats-officedocument.themeOverride+xml"/>
  <Override PartName="/ppt/tags/tag4.xml" ContentType="application/vnd.openxmlformats-officedocument.presentationml.tags+xml"/>
  <Override PartName="/ppt/theme/themeOverride7.xml" ContentType="application/vnd.openxmlformats-officedocument.themeOverride+xml"/>
  <Override PartName="/ppt/tags/tag5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72" r:id="rId2"/>
  </p:sldMasterIdLst>
  <p:notesMasterIdLst>
    <p:notesMasterId r:id="rId12"/>
  </p:notesMasterIdLst>
  <p:handoutMasterIdLst>
    <p:handoutMasterId r:id="rId13"/>
  </p:handoutMasterIdLst>
  <p:sldIdLst>
    <p:sldId id="290" r:id="rId3"/>
    <p:sldId id="258" r:id="rId4"/>
    <p:sldId id="386" r:id="rId5"/>
    <p:sldId id="387" r:id="rId6"/>
    <p:sldId id="388" r:id="rId7"/>
    <p:sldId id="389" r:id="rId8"/>
    <p:sldId id="390" r:id="rId9"/>
    <p:sldId id="391" r:id="rId10"/>
    <p:sldId id="392" r:id="rId11"/>
  </p:sldIdLst>
  <p:sldSz cx="9144000" cy="6858000" type="screen4x3"/>
  <p:notesSz cx="9296400" cy="701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  <p15:guide id="3" orient="horz" pos="2208">
          <p15:clr>
            <a:srgbClr val="A4A3A4"/>
          </p15:clr>
        </p15:guide>
        <p15:guide id="4" pos="292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30868"/>
    <a:srgbClr val="210DB3"/>
    <a:srgbClr val="106FB0"/>
    <a:srgbClr val="0530BB"/>
    <a:srgbClr val="034ABD"/>
    <a:srgbClr val="0B5C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63" autoAdjust="0"/>
    <p:restoredTop sz="91826" autoAdjust="0"/>
  </p:normalViewPr>
  <p:slideViewPr>
    <p:cSldViewPr>
      <p:cViewPr varScale="1">
        <p:scale>
          <a:sx n="100" d="100"/>
          <a:sy n="100" d="100"/>
        </p:scale>
        <p:origin x="-294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74" d="100"/>
          <a:sy n="74" d="100"/>
        </p:scale>
        <p:origin x="1026" y="60"/>
      </p:cViewPr>
      <p:guideLst>
        <p:guide orient="horz" pos="2880"/>
        <p:guide orient="horz" pos="2208"/>
        <p:guide pos="2160"/>
        <p:guide pos="292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viewProps" Target="view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8440" cy="3505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265809" y="0"/>
            <a:ext cx="4028440" cy="3505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33A2C78E-1418-4D80-911C-2F94FB99BDBC}" type="datetimeFigureOut">
              <a:rPr lang="en-US" smtClean="0"/>
              <a:t>6/3/2020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658664"/>
            <a:ext cx="4028440" cy="3505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265809" y="6658664"/>
            <a:ext cx="4028440" cy="3505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804ED39F-E263-4FB0-A586-54AF6DEA89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0500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8440" cy="3505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265809" y="0"/>
            <a:ext cx="4028440" cy="3505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1479DE93-9629-4701-8E4D-06B6CC932194}" type="datetimeFigureOut">
              <a:rPr lang="en-US" smtClean="0"/>
              <a:t>6/3/2020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95600" y="525463"/>
            <a:ext cx="3505200" cy="2628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29640" y="3329940"/>
            <a:ext cx="7437120" cy="31546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658664"/>
            <a:ext cx="4028440" cy="3505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265809" y="6658664"/>
            <a:ext cx="4028440" cy="3505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BCADB150-CC80-4D38-9C9E-4D16188A4F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578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400" b="1">
                <a:latin typeface="Times New Roman" pitchFamily="18" charset="0"/>
                <a:cs typeface="Times New Roman" pitchFamily="18" charset="0"/>
              </a:defRPr>
            </a:lvl1pPr>
          </a:lstStyle>
          <a:p>
            <a:fld id="{40281FD0-B2DB-4ECA-ADAD-7146D3D1D0F9}" type="datetime1">
              <a:rPr lang="en-US" smtClean="0"/>
              <a:t>6/3/2020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Memory-Mapped SPM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latin typeface="Times New Roman" pitchFamily="18" charset="0"/>
                <a:cs typeface="Times New Roman" pitchFamily="18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CAF6BC-C327-4940-9830-49E66FCBC3F0}" type="datetime1">
              <a:rPr lang="en-US" smtClean="0"/>
              <a:t>6/3/2020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Memory-Mapped SPM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595183-C90F-4867-BE66-12679E27E67F}" type="datetime1">
              <a:rPr lang="en-US" smtClean="0"/>
              <a:t>6/3/2020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Memory-Mapped SPM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304802" y="329185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0" name="Rounded Rectangle 9"/>
          <p:cNvSpPr/>
          <p:nvPr/>
        </p:nvSpPr>
        <p:spPr>
          <a:xfrm>
            <a:off x="418597" y="434162"/>
            <a:ext cx="8306809" cy="3108960"/>
          </a:xfrm>
          <a:prstGeom prst="roundRect">
            <a:avLst>
              <a:gd name="adj" fmla="val 4578"/>
            </a:avLst>
          </a:prstGeom>
          <a:gradFill rotWithShape="1">
            <a:gsLst>
              <a:gs pos="0">
                <a:schemeClr val="bg1">
                  <a:tint val="75000"/>
                  <a:satMod val="150000"/>
                </a:schemeClr>
              </a:gs>
              <a:gs pos="55000">
                <a:schemeClr val="bg1">
                  <a:shade val="75000"/>
                  <a:satMod val="100000"/>
                </a:schemeClr>
              </a:gs>
              <a:gs pos="100000">
                <a:schemeClr val="bg1">
                  <a:shade val="35000"/>
                  <a:satMod val="100000"/>
                </a:schemeClr>
              </a:gs>
            </a:gsLst>
            <a:path path="circle">
              <a:fillToRect l="50000" t="175000" r="50000" b="-75000"/>
            </a:path>
          </a:gra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722376" y="1820206"/>
            <a:ext cx="7772400" cy="1828800"/>
          </a:xfrm>
        </p:spPr>
        <p:txBody>
          <a:bodyPr lIns="45720" rIns="45720" bIns="45720"/>
          <a:lstStyle>
            <a:lvl1pPr algn="r">
              <a:defRPr sz="4500" b="1">
                <a:solidFill>
                  <a:schemeClr val="accent1">
                    <a:tint val="88000"/>
                    <a:satMod val="150000"/>
                  </a:schemeClr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20" name="Subtitle 19"/>
          <p:cNvSpPr>
            <a:spLocks noGrp="1"/>
          </p:cNvSpPr>
          <p:nvPr>
            <p:ph type="subTitle" idx="1"/>
          </p:nvPr>
        </p:nvSpPr>
        <p:spPr>
          <a:xfrm>
            <a:off x="722376" y="3685032"/>
            <a:ext cx="7772400" cy="914400"/>
          </a:xfrm>
        </p:spPr>
        <p:txBody>
          <a:bodyPr lIns="182880" tIns="0"/>
          <a:lstStyle>
            <a:lvl1pPr marL="36576" indent="0" algn="r">
              <a:spcBef>
                <a:spcPts val="0"/>
              </a:spcBef>
              <a:buNone/>
              <a:defRPr sz="2000">
                <a:solidFill>
                  <a:schemeClr val="bg2">
                    <a:shade val="25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19" name="Date Placeholder 18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F6A59B0B-27CB-4279-84EE-13F34D832C20}" type="datetime1">
              <a:rPr lang="en-US" smtClean="0"/>
              <a:t>6/3/2020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n-US" smtClean="0"/>
              <a:t>Memory-Mapped SPM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983480"/>
            <a:ext cx="8183880" cy="1051560"/>
          </a:xfrm>
        </p:spPr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530352"/>
            <a:ext cx="8183880" cy="4187952"/>
          </a:xfrm>
        </p:spPr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87946A9-DE9C-4C0F-8CC5-C706728E934F}" type="datetime1">
              <a:rPr lang="en-US" smtClean="0"/>
              <a:t>6/3/2020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n-US" smtClean="0"/>
              <a:t>Memory-Mapped SPM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304802" y="329185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1" name="Rounded Rectangle 10"/>
          <p:cNvSpPr/>
          <p:nvPr/>
        </p:nvSpPr>
        <p:spPr>
          <a:xfrm>
            <a:off x="418597" y="434163"/>
            <a:ext cx="8306809" cy="4341329"/>
          </a:xfrm>
          <a:prstGeom prst="roundRect">
            <a:avLst>
              <a:gd name="adj" fmla="val 2127"/>
            </a:avLst>
          </a:prstGeom>
          <a:gradFill rotWithShape="1">
            <a:gsLst>
              <a:gs pos="0">
                <a:schemeClr val="bg1">
                  <a:tint val="75000"/>
                  <a:satMod val="150000"/>
                </a:schemeClr>
              </a:gs>
              <a:gs pos="55000">
                <a:schemeClr val="bg1">
                  <a:shade val="75000"/>
                  <a:satMod val="100000"/>
                </a:schemeClr>
              </a:gs>
              <a:gs pos="100000">
                <a:schemeClr val="bg1">
                  <a:shade val="35000"/>
                  <a:satMod val="100000"/>
                </a:schemeClr>
              </a:gs>
            </a:gsLst>
            <a:path path="circle">
              <a:fillToRect l="50000" t="175000" r="50000" b="-75000"/>
            </a:path>
          </a:gra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344" y="4928616"/>
            <a:ext cx="8183880" cy="676656"/>
          </a:xfrm>
        </p:spPr>
        <p:txBody>
          <a:bodyPr lIns="91440" bIns="0" anchor="b"/>
          <a:lstStyle>
            <a:lvl1pPr algn="l">
              <a:buNone/>
              <a:defRPr sz="3600" b="0" cap="none" baseline="0">
                <a:solidFill>
                  <a:schemeClr val="bg2">
                    <a:shade val="25000"/>
                  </a:schemeClr>
                </a:solidFill>
                <a:effectLst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344" y="5624484"/>
            <a:ext cx="8183880" cy="420624"/>
          </a:xfrm>
        </p:spPr>
        <p:txBody>
          <a:bodyPr lIns="118872" tIns="0" anchor="t"/>
          <a:lstStyle>
            <a:lvl1pPr marL="0" marR="36576" indent="0" algn="l"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1">
                    <a:shade val="50000"/>
                    <a:satMod val="110000"/>
                  </a:schemeClr>
                </a:solidFill>
                <a:effectLst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8237A1E-E215-416E-8D25-5F336D5B557C}" type="datetime1">
              <a:rPr lang="en-US" smtClean="0"/>
              <a:t>6/3/2020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n-US" smtClean="0"/>
              <a:t>Memory-Mapped SPM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4352" y="530352"/>
            <a:ext cx="3931920" cy="4389120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5360" y="530352"/>
            <a:ext cx="3931920" cy="4389120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B3FD8B5B-8A46-412C-A2D2-8F2B1B2EC62B}" type="datetime1">
              <a:rPr lang="en-US" smtClean="0"/>
              <a:t>6/3/2020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n-US" smtClean="0"/>
              <a:t>Memory-Mapped SPM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983480"/>
            <a:ext cx="8183880" cy="1051560"/>
          </a:xfrm>
        </p:spPr>
        <p:txBody>
          <a:bodyPr anchor="b"/>
          <a:lstStyle>
            <a:lvl1pPr>
              <a:defRPr b="1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7224" y="579438"/>
            <a:ext cx="3931920" cy="792162"/>
          </a:xfrm>
        </p:spPr>
        <p:txBody>
          <a:bodyPr lIns="146304" anchor="ctr"/>
          <a:lstStyle>
            <a:lvl1pPr marL="0" indent="0" algn="l">
              <a:buNone/>
              <a:defRPr sz="2400" b="1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52169" y="579438"/>
            <a:ext cx="3931920" cy="792162"/>
          </a:xfrm>
        </p:spPr>
        <p:txBody>
          <a:bodyPr lIns="137160" anchor="ctr"/>
          <a:lstStyle>
            <a:lvl1pPr marL="0" indent="0" algn="l">
              <a:buNone/>
              <a:defRPr sz="2400" b="1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607224" y="1447800"/>
            <a:ext cx="3931920" cy="3489960"/>
          </a:xfrm>
        </p:spPr>
        <p:txBody>
          <a:bodyPr anchor="t"/>
          <a:lstStyle>
            <a:lvl1pPr algn="l">
              <a:defRPr sz="2400"/>
            </a:lvl1pPr>
            <a:lvl2pPr algn="l">
              <a:defRPr sz="2000"/>
            </a:lvl2pPr>
            <a:lvl3pPr algn="l">
              <a:defRPr sz="1800"/>
            </a:lvl3pPr>
            <a:lvl4pPr algn="l">
              <a:defRPr sz="1600"/>
            </a:lvl4pPr>
            <a:lvl5pPr algn="l"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52169" y="1447800"/>
            <a:ext cx="3931920" cy="3489960"/>
          </a:xfrm>
        </p:spPr>
        <p:txBody>
          <a:bodyPr anchor="t"/>
          <a:lstStyle>
            <a:lvl1pPr algn="l">
              <a:defRPr sz="2400"/>
            </a:lvl1pPr>
            <a:lvl2pPr algn="l">
              <a:defRPr sz="2000"/>
            </a:lvl2pPr>
            <a:lvl3pPr algn="l">
              <a:defRPr sz="1800"/>
            </a:lvl3pPr>
            <a:lvl4pPr algn="l">
              <a:defRPr sz="1600"/>
            </a:lvl4pPr>
            <a:lvl5pPr algn="l"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3D72D1A0-E9CE-4C54-8D41-8DBB9F509117}" type="datetime1">
              <a:rPr lang="en-US" smtClean="0"/>
              <a:t>6/3/2020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n-US" smtClean="0"/>
              <a:t>Memory-Mapped SPM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384E1B4-9FAF-4C2A-A5AC-8C7F175CBD59}" type="datetime1">
              <a:rPr lang="en-US" smtClean="0"/>
              <a:t>6/3/2020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n-US" smtClean="0"/>
              <a:t>Memory-Mapped SPM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304802" y="329185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E2306DEF-8BC5-4D1A-A84F-BC32AA802BDD}" type="datetime1">
              <a:rPr lang="en-US" smtClean="0"/>
              <a:t>6/3/2020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n-US" smtClean="0"/>
              <a:t>Memory-Mapped SPM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8784" y="533400"/>
            <a:ext cx="2971800" cy="914400"/>
          </a:xfrm>
        </p:spPr>
        <p:txBody>
          <a:bodyPr anchor="b"/>
          <a:lstStyle>
            <a:lvl1pPr algn="l">
              <a:buNone/>
              <a:defRPr sz="2200" b="1">
                <a:solidFill>
                  <a:schemeClr val="accent1"/>
                </a:solidFill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5538847" y="1447803"/>
            <a:ext cx="2971800" cy="4206112"/>
          </a:xfrm>
        </p:spPr>
        <p:txBody>
          <a:bodyPr lIns="91440"/>
          <a:lstStyle>
            <a:lvl1pPr marL="18288" marR="18288" indent="0"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>
              <a:buNone/>
              <a:defRPr sz="1200">
                <a:solidFill>
                  <a:schemeClr val="tx1"/>
                </a:solidFill>
              </a:defRPr>
            </a:lvl2pPr>
            <a:lvl3pPr>
              <a:buNone/>
              <a:defRPr sz="1000">
                <a:solidFill>
                  <a:schemeClr val="tx1"/>
                </a:solidFill>
              </a:defRPr>
            </a:lvl3pPr>
            <a:lvl4pPr>
              <a:buNone/>
              <a:defRPr sz="900">
                <a:solidFill>
                  <a:schemeClr val="tx1"/>
                </a:solidFill>
              </a:defRPr>
            </a:lvl4pPr>
            <a:lvl5pPr>
              <a:buNone/>
              <a:defRPr sz="900">
                <a:solidFill>
                  <a:schemeClr val="tx1"/>
                </a:solidFill>
              </a:defRPr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761374" y="930145"/>
            <a:ext cx="4626159" cy="4724402"/>
          </a:xfrm>
        </p:spPr>
        <p:txBody>
          <a:bodyPr/>
          <a:lstStyle>
            <a:lvl1pPr>
              <a:defRPr sz="2800">
                <a:solidFill>
                  <a:schemeClr val="tx1"/>
                </a:solidFill>
              </a:defRPr>
            </a:lvl1pPr>
            <a:lvl2pPr>
              <a:defRPr sz="2600">
                <a:solidFill>
                  <a:schemeClr val="tx1"/>
                </a:solidFill>
              </a:defRPr>
            </a:lvl2pPr>
            <a:lvl3pPr>
              <a:defRPr sz="2400">
                <a:solidFill>
                  <a:schemeClr val="tx1"/>
                </a:solidFill>
              </a:defRPr>
            </a:lvl3pPr>
            <a:lvl4pPr>
              <a:defRPr sz="2000">
                <a:solidFill>
                  <a:schemeClr val="tx1"/>
                </a:solidFill>
              </a:defRPr>
            </a:lvl4pPr>
            <a:lvl5pPr>
              <a:defRPr sz="2000">
                <a:solidFill>
                  <a:schemeClr val="tx1"/>
                </a:solidFill>
              </a:defRPr>
            </a:lvl5pPr>
            <a:lvl6pPr>
              <a:buNone/>
              <a:defRPr/>
            </a:lvl6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628B8A3B-8A96-493A-9055-E95E174A1B57}" type="datetime1">
              <a:rPr lang="en-US" smtClean="0"/>
              <a:t>6/3/2020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n-US" smtClean="0"/>
              <a:t>Memory-Mapped SPM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38200"/>
          </a:xfrm>
        </p:spPr>
        <p:txBody>
          <a:bodyPr>
            <a:normAutofit/>
          </a:bodyPr>
          <a:lstStyle>
            <a:lvl1pPr algn="l">
              <a:defRPr sz="3600" b="1">
                <a:latin typeface="Times New Roman" pitchFamily="18" charset="0"/>
                <a:cs typeface="Times New Roman" pitchFamily="18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1"/>
            <a:ext cx="8229600" cy="4525963"/>
          </a:xfrm>
        </p:spPr>
        <p:txBody>
          <a:bodyPr/>
          <a:lstStyle>
            <a:lvl1pPr>
              <a:defRPr>
                <a:latin typeface="Times New Roman" pitchFamily="18" charset="0"/>
                <a:cs typeface="Times New Roman" pitchFamily="18" charset="0"/>
              </a:defRPr>
            </a:lvl1pPr>
            <a:lvl2pPr>
              <a:defRPr>
                <a:latin typeface="Times New Roman" pitchFamily="18" charset="0"/>
                <a:cs typeface="Times New Roman" pitchFamily="18" charset="0"/>
              </a:defRPr>
            </a:lvl2pPr>
            <a:lvl3pPr>
              <a:defRPr>
                <a:latin typeface="Times New Roman" pitchFamily="18" charset="0"/>
                <a:cs typeface="Times New Roman" pitchFamily="18" charset="0"/>
              </a:defRPr>
            </a:lvl3pPr>
            <a:lvl4pPr>
              <a:defRPr>
                <a:latin typeface="Times New Roman" pitchFamily="18" charset="0"/>
                <a:cs typeface="Times New Roman" pitchFamily="18" charset="0"/>
              </a:defRPr>
            </a:lvl4pPr>
            <a:lvl5pPr>
              <a:defRPr>
                <a:latin typeface="Times New Roman" pitchFamily="18" charset="0"/>
                <a:cs typeface="Times New Roman" pitchFamily="18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81100" y="6406402"/>
            <a:ext cx="67818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pPr rtl="1"/>
            <a:r>
              <a:rPr lang="en-US" dirty="0" smtClean="0">
                <a:cs typeface="B Titr" panose="00000700000000000000" pitchFamily="2" charset="-78"/>
              </a:rPr>
              <a:t>Microprocessors and Assembly Language, Spring 2020, AUT, Tehran, Iran </a:t>
            </a:r>
            <a:endParaRPr lang="en-US" sz="1100" dirty="0">
              <a:cs typeface="B Titr" panose="00000700000000000000" pitchFamily="2" charset="-78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92100" y="6419101"/>
            <a:ext cx="543128" cy="365125"/>
          </a:xfrm>
        </p:spPr>
        <p:txBody>
          <a:bodyPr lIns="0" tIns="0" rIns="0" bIns="0"/>
          <a:lstStyle>
            <a:lvl1pPr algn="ctr" rtl="0">
              <a:defRPr sz="1400" b="1" baseline="0">
                <a:solidFill>
                  <a:schemeClr val="tx1"/>
                </a:solidFill>
                <a:latin typeface="+mn-lt"/>
                <a:cs typeface="الشهيد محمد الدره" pitchFamily="2" charset="-78"/>
              </a:defRPr>
            </a:lvl1pPr>
          </a:lstStyle>
          <a:p>
            <a:pPr rtl="1"/>
            <a:fld id="{E9D5068C-74C1-4D4E-ACBE-89391498AE93}" type="slidenum">
              <a:rPr lang="en-US" smtClean="0"/>
              <a:pPr rtl="1"/>
              <a:t>‹#›</a:t>
            </a:fld>
            <a:endParaRPr lang="en-US" dirty="0">
              <a:cs typeface="B Nazanin" panose="00000400000000000000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304802" y="329185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1" name="Round Single Corner Rectangle 10"/>
          <p:cNvSpPr/>
          <p:nvPr/>
        </p:nvSpPr>
        <p:spPr>
          <a:xfrm>
            <a:off x="6400800" y="434162"/>
            <a:ext cx="2324605" cy="4343400"/>
          </a:xfrm>
          <a:prstGeom prst="round1Rect">
            <a:avLst>
              <a:gd name="adj" fmla="val 2748"/>
            </a:avLst>
          </a:prstGeom>
          <a:solidFill>
            <a:srgbClr val="1C1C1C"/>
          </a:soli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012056"/>
            <a:ext cx="8229600" cy="1051560"/>
          </a:xfrm>
        </p:spPr>
        <p:txBody>
          <a:bodyPr anchor="t"/>
          <a:lstStyle>
            <a:lvl1pPr algn="l">
              <a:buNone/>
              <a:defRPr sz="3600" b="0">
                <a:solidFill>
                  <a:schemeClr val="bg2">
                    <a:shade val="25000"/>
                  </a:schemeClr>
                </a:solidFill>
                <a:effectLst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White">
          <a:xfrm>
            <a:off x="6462712" y="533401"/>
            <a:ext cx="2240280" cy="4211480"/>
          </a:xfrm>
        </p:spPr>
        <p:txBody>
          <a:bodyPr lIns="91440"/>
          <a:lstStyle>
            <a:lvl1pPr marL="45720" indent="0" algn="l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>
              <a:defRPr sz="1200">
                <a:solidFill>
                  <a:srgbClr val="FFFFFF"/>
                </a:solidFill>
              </a:defRPr>
            </a:lvl2pPr>
            <a:lvl3pPr>
              <a:defRPr sz="1000">
                <a:solidFill>
                  <a:srgbClr val="FFFFFF"/>
                </a:solidFill>
              </a:defRPr>
            </a:lvl3pPr>
            <a:lvl4pPr>
              <a:defRPr sz="900">
                <a:solidFill>
                  <a:srgbClr val="FFFFFF"/>
                </a:solidFill>
              </a:defRPr>
            </a:lvl4pPr>
            <a:lvl5pPr>
              <a:defRPr sz="900">
                <a:solidFill>
                  <a:srgbClr val="FFFFFF"/>
                </a:solidFill>
              </a:defRPr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93F6010-06C4-4772-A873-F0169484628B}" type="datetime1">
              <a:rPr lang="en-US" smtClean="0"/>
              <a:t>6/3/2020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n-US" smtClean="0"/>
              <a:t>Memory-Mapped SPM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21480" y="435768"/>
            <a:ext cx="5925312" cy="4343400"/>
          </a:xfrm>
          <a:prstGeom prst="snipRoundRect">
            <a:avLst>
              <a:gd name="adj1" fmla="val 1040"/>
              <a:gd name="adj2" fmla="val 0"/>
            </a:avLst>
          </a:prstGeom>
          <a:solidFill>
            <a:schemeClr val="bg2">
              <a:shade val="1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n-US" smtClean="0"/>
              <a:t>Click icon to add picture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983480"/>
            <a:ext cx="8183880" cy="1051560"/>
          </a:xfrm>
        </p:spPr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2920" y="530352"/>
            <a:ext cx="8183880" cy="4187952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D38C875-1C6F-4BBA-A49D-A655DE5157F6}" type="datetime1">
              <a:rPr lang="en-US" smtClean="0"/>
              <a:t>6/3/2020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n-US" smtClean="0"/>
              <a:t>Memory-Mapped SPM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533405"/>
            <a:ext cx="1981200" cy="5257799"/>
          </a:xfrm>
        </p:spPr>
        <p:txBody>
          <a:bodyPr vert="eaVert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3400" y="533403"/>
            <a:ext cx="5943600" cy="525780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05A7C28B-237A-4A16-A330-F744D93506D6}" type="datetime1">
              <a:rPr lang="en-US" smtClean="0"/>
              <a:t>6/3/2020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n-US" smtClean="0"/>
              <a:t>Memory-Mapped SPM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4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E2AE1-CBD5-460D-A0C9-6147C2D4C470}" type="datetime1">
              <a:rPr lang="en-US" smtClean="0"/>
              <a:t>6/3/2020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Memory-Mapped SPM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1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FB3A9-0A90-4E79-85FA-03828B308331}" type="datetime1">
              <a:rPr lang="en-US" smtClean="0"/>
              <a:t>6/3/2020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Memory-Mapped SPM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5B4FA-0F9A-436F-AA41-B89FAC163798}" type="datetime1">
              <a:rPr lang="en-US" smtClean="0"/>
              <a:t>6/3/2020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Memory-Mapped SPM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1C8B55-203E-4F94-AE03-50CFB6BD790A}" type="datetime1">
              <a:rPr lang="en-US" smtClean="0"/>
              <a:t>6/3/2020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Memory-Mapped SPM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1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435101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7536A8-DE7E-4A16-B194-971EA3CF9026}" type="datetime1">
              <a:rPr lang="en-US" smtClean="0"/>
              <a:t>6/3/2020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Memory-Mapped SPM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96671-0698-4B48-8CC8-45A9BDA6F14F}" type="datetime1">
              <a:rPr lang="en-US" smtClean="0"/>
              <a:t>6/3/2020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Memory-Mapped SPM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FAABE3-8527-4979-BA7D-5506EF11427A}" type="datetime1">
              <a:rPr lang="en-US" smtClean="0"/>
              <a:t>6/3/2020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Memory-Mapped SPM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304802" y="329185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Rounded Rectangle 8"/>
          <p:cNvSpPr/>
          <p:nvPr/>
        </p:nvSpPr>
        <p:spPr>
          <a:xfrm>
            <a:off x="418597" y="434162"/>
            <a:ext cx="8306809" cy="5486400"/>
          </a:xfrm>
          <a:prstGeom prst="roundRect">
            <a:avLst>
              <a:gd name="adj" fmla="val 2127"/>
            </a:avLst>
          </a:prstGeom>
          <a:gradFill rotWithShape="1">
            <a:gsLst>
              <a:gs pos="0">
                <a:schemeClr val="bg1">
                  <a:tint val="75000"/>
                  <a:satMod val="150000"/>
                </a:schemeClr>
              </a:gs>
              <a:gs pos="55000">
                <a:schemeClr val="bg1">
                  <a:shade val="75000"/>
                  <a:satMod val="100000"/>
                </a:schemeClr>
              </a:gs>
              <a:gs pos="100000">
                <a:schemeClr val="bg1">
                  <a:shade val="35000"/>
                  <a:satMod val="100000"/>
                </a:schemeClr>
              </a:gs>
            </a:gsLst>
            <a:path path="circle">
              <a:fillToRect l="50000" t="175000" r="50000" b="-75000"/>
            </a:path>
          </a:gra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3" name="Title Placeholder 12"/>
          <p:cNvSpPr>
            <a:spLocks noGrp="1"/>
          </p:cNvSpPr>
          <p:nvPr>
            <p:ph type="title"/>
          </p:nvPr>
        </p:nvSpPr>
        <p:spPr>
          <a:xfrm>
            <a:off x="502920" y="4985590"/>
            <a:ext cx="8183880" cy="1051560"/>
          </a:xfrm>
          <a:prstGeom prst="rect">
            <a:avLst/>
          </a:prstGeom>
        </p:spPr>
        <p:txBody>
          <a:bodyPr vert="horz" anchor="b">
            <a:normAutofit/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02920" y="530352"/>
            <a:ext cx="8183880" cy="4187952"/>
          </a:xfrm>
          <a:prstGeom prst="rect">
            <a:avLst/>
          </a:prstGeom>
        </p:spPr>
        <p:txBody>
          <a:bodyPr vert="horz" lIns="182880" tIns="91440"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25" name="Date Placeholder 24"/>
          <p:cNvSpPr>
            <a:spLocks noGrp="1"/>
          </p:cNvSpPr>
          <p:nvPr>
            <p:ph type="dt" sz="half" idx="2"/>
          </p:nvPr>
        </p:nvSpPr>
        <p:spPr>
          <a:xfrm>
            <a:off x="3776328" y="6111876"/>
            <a:ext cx="228600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bg2">
                    <a:shade val="50000"/>
                  </a:schemeClr>
                </a:solidFill>
              </a:defRPr>
            </a:lvl1pPr>
            <a:extLst/>
          </a:lstStyle>
          <a:p>
            <a:fld id="{A27B6C89-3F9A-4856-B9C8-0FA30DF0136D}" type="datetime1">
              <a:rPr lang="en-US" smtClean="0"/>
              <a:t>6/3/2020</a:t>
            </a:fld>
            <a:endParaRPr lang="en-US"/>
          </a:p>
        </p:txBody>
      </p:sp>
      <p:sp>
        <p:nvSpPr>
          <p:cNvPr id="18" name="Footer Placeholder 17"/>
          <p:cNvSpPr>
            <a:spLocks noGrp="1"/>
          </p:cNvSpPr>
          <p:nvPr>
            <p:ph type="ftr" sz="quarter" idx="3"/>
          </p:nvPr>
        </p:nvSpPr>
        <p:spPr>
          <a:xfrm>
            <a:off x="6062328" y="6111876"/>
            <a:ext cx="2286000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bg2">
                    <a:shade val="50000"/>
                  </a:schemeClr>
                </a:solidFill>
              </a:defRPr>
            </a:lvl1pPr>
            <a:extLst/>
          </a:lstStyle>
          <a:p>
            <a:r>
              <a:rPr lang="en-US" smtClean="0"/>
              <a:t>Memory-Mapped SPM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348328" y="6111876"/>
            <a:ext cx="45720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bg2">
                    <a:shade val="50000"/>
                  </a:schemeClr>
                </a:solidFill>
              </a:defRPr>
            </a:lvl1pPr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dt="0"/>
  <p:txStyles>
    <p:titleStyle>
      <a:lvl1pPr algn="l" rtl="0" eaLnBrk="1" latinLnBrk="0" hangingPunct="1">
        <a:spcBef>
          <a:spcPct val="0"/>
        </a:spcBef>
        <a:buNone/>
        <a:defRPr kumimoji="0" sz="3600" b="1" kern="1200">
          <a:solidFill>
            <a:schemeClr val="accent1">
              <a:tint val="88000"/>
              <a:satMod val="150000"/>
            </a:schemeClr>
          </a:solidFill>
          <a:effectLst>
            <a:outerShdw blurRad="53975" dist="22860" dir="5400000" algn="tl" rotWithShape="0">
              <a:srgbClr val="000000">
                <a:alpha val="5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265176" indent="-265176" algn="l" rtl="0" eaLnBrk="1" latinLnBrk="0" hangingPunct="1">
        <a:spcBef>
          <a:spcPts val="250"/>
        </a:spcBef>
        <a:buClr>
          <a:schemeClr val="accent1"/>
        </a:buClr>
        <a:buSzPct val="80000"/>
        <a:buFont typeface="Wingdings 2"/>
        <a:buChar char=""/>
        <a:defRPr kumimoji="0" sz="28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548640" indent="-201168" algn="l" rtl="0" eaLnBrk="1" latinLnBrk="0" hangingPunct="1">
        <a:spcBef>
          <a:spcPts val="250"/>
        </a:spcBef>
        <a:buClr>
          <a:schemeClr val="accent1"/>
        </a:buClr>
        <a:buSzPct val="100000"/>
        <a:buFont typeface="Verdana"/>
        <a:buChar char="◦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786384" indent="-182880" algn="l" rtl="0" eaLnBrk="1" latinLnBrk="0" hangingPunct="1">
        <a:spcBef>
          <a:spcPts val="250"/>
        </a:spcBef>
        <a:buClr>
          <a:schemeClr val="accent2">
            <a:tint val="85000"/>
            <a:satMod val="285000"/>
          </a:schemeClr>
        </a:buClr>
        <a:buSzPct val="100000"/>
        <a:buFont typeface="Wingdings 2"/>
        <a:buChar char=""/>
        <a:defRPr kumimoji="0"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024128" indent="-182880" algn="l" rtl="0" eaLnBrk="1" latinLnBrk="0" hangingPunct="1">
        <a:spcBef>
          <a:spcPts val="230"/>
        </a:spcBef>
        <a:buClr>
          <a:schemeClr val="accent2">
            <a:tint val="85000"/>
            <a:satMod val="285000"/>
          </a:schemeClr>
        </a:buClr>
        <a:buSzPct val="112000"/>
        <a:buFont typeface="Verdana"/>
        <a:buChar char="◦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rtl="0" eaLnBrk="1" latinLnBrk="0" hangingPunct="1">
        <a:spcBef>
          <a:spcPts val="250"/>
        </a:spcBef>
        <a:buClr>
          <a:schemeClr val="accent3">
            <a:tint val="85000"/>
            <a:satMod val="275000"/>
          </a:schemeClr>
        </a:buClr>
        <a:buSzPct val="100000"/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490472" indent="-182880" algn="l" rtl="0" eaLnBrk="1" latinLnBrk="0" hangingPunct="1">
        <a:spcBef>
          <a:spcPts val="250"/>
        </a:spcBef>
        <a:buClr>
          <a:schemeClr val="accent3">
            <a:tint val="85000"/>
            <a:satMod val="275000"/>
          </a:schemeClr>
        </a:buClr>
        <a:buSzPct val="100000"/>
        <a:buFont typeface="Verdana"/>
        <a:buChar char="◦"/>
        <a:defRPr kumimoji="0" sz="17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700784" indent="-182880" algn="l" rtl="0" eaLnBrk="1" latinLnBrk="0" hangingPunct="1">
        <a:spcBef>
          <a:spcPts val="255"/>
        </a:spcBef>
        <a:buClr>
          <a:schemeClr val="accent3">
            <a:tint val="85000"/>
            <a:satMod val="275000"/>
          </a:schemeClr>
        </a:buClr>
        <a:buSzPct val="100000"/>
        <a:buFont typeface="Wingdings 2"/>
        <a:buChar char="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82880" algn="l" rtl="0" eaLnBrk="1" latinLnBrk="0" hangingPunct="1">
        <a:spcBef>
          <a:spcPts val="257"/>
        </a:spcBef>
        <a:buClr>
          <a:schemeClr val="accent3">
            <a:tint val="85000"/>
            <a:satMod val="275000"/>
          </a:schemeClr>
        </a:buClr>
        <a:buSzPct val="100000"/>
        <a:buFont typeface="Verdana"/>
        <a:buChar char="◦"/>
        <a:defRPr kumimoji="0" sz="15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148840" indent="-182880" algn="l" rtl="0" eaLnBrk="1" latinLnBrk="0" hangingPunct="1">
        <a:spcBef>
          <a:spcPts val="255"/>
        </a:spcBef>
        <a:buClr>
          <a:schemeClr val="accent3">
            <a:tint val="85000"/>
            <a:satMod val="275000"/>
          </a:schemeClr>
        </a:buClr>
        <a:buSzPct val="100000"/>
        <a:buFont typeface="Wingdings 2"/>
        <a:buChar char="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1.wma"/><Relationship Id="rId1" Type="http://schemas.microsoft.com/office/2007/relationships/media" Target="../media/media1.wma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wma"/><Relationship Id="rId1" Type="http://schemas.microsoft.com/office/2007/relationships/media" Target="../media/media2.wma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audio" Target="../media/media3.wma"/><Relationship Id="rId2" Type="http://schemas.microsoft.com/office/2007/relationships/media" Target="../media/media3.wma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4.png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media" Target="../media/media4.wma"/><Relationship Id="rId7" Type="http://schemas.openxmlformats.org/officeDocument/2006/relationships/image" Target="../media/image4.png"/><Relationship Id="rId2" Type="http://schemas.openxmlformats.org/officeDocument/2006/relationships/tags" Target="../tags/tag1.xml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4.wma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media" Target="../media/media5.wma"/><Relationship Id="rId7" Type="http://schemas.openxmlformats.org/officeDocument/2006/relationships/image" Target="../media/image4.png"/><Relationship Id="rId2" Type="http://schemas.openxmlformats.org/officeDocument/2006/relationships/tags" Target="../tags/tag2.xml"/><Relationship Id="rId1" Type="http://schemas.openxmlformats.org/officeDocument/2006/relationships/themeOverride" Target="../theme/themeOverride3.xml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5.wma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audio" Target="../media/media6.wma"/><Relationship Id="rId7" Type="http://schemas.openxmlformats.org/officeDocument/2006/relationships/image" Target="../media/image4.png"/><Relationship Id="rId2" Type="http://schemas.microsoft.com/office/2007/relationships/media" Target="../media/media6.wma"/><Relationship Id="rId1" Type="http://schemas.openxmlformats.org/officeDocument/2006/relationships/themeOverride" Target="../theme/themeOverride4.xml"/><Relationship Id="rId6" Type="http://schemas.openxmlformats.org/officeDocument/2006/relationships/image" Target="../media/image5.png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media" Target="../media/media7.wma"/><Relationship Id="rId7" Type="http://schemas.openxmlformats.org/officeDocument/2006/relationships/image" Target="../media/image4.png"/><Relationship Id="rId2" Type="http://schemas.openxmlformats.org/officeDocument/2006/relationships/tags" Target="../tags/tag3.xml"/><Relationship Id="rId1" Type="http://schemas.openxmlformats.org/officeDocument/2006/relationships/themeOverride" Target="../theme/themeOverride5.xml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7.wma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media" Target="../media/media8.wma"/><Relationship Id="rId7" Type="http://schemas.openxmlformats.org/officeDocument/2006/relationships/image" Target="../media/image4.png"/><Relationship Id="rId2" Type="http://schemas.openxmlformats.org/officeDocument/2006/relationships/tags" Target="../tags/tag4.xml"/><Relationship Id="rId1" Type="http://schemas.openxmlformats.org/officeDocument/2006/relationships/themeOverride" Target="../theme/themeOverride6.xml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8.wma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media" Target="../media/media9.wma"/><Relationship Id="rId7" Type="http://schemas.openxmlformats.org/officeDocument/2006/relationships/image" Target="../media/image4.png"/><Relationship Id="rId2" Type="http://schemas.openxmlformats.org/officeDocument/2006/relationships/tags" Target="../tags/tag5.xml"/><Relationship Id="rId1" Type="http://schemas.openxmlformats.org/officeDocument/2006/relationships/themeOverride" Target="../theme/themeOverride7.xml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9.wma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20000"/>
                <a:lumOff val="80000"/>
              </a:schemeClr>
            </a:gs>
            <a:gs pos="64999">
              <a:srgbClr val="F0EBD5"/>
            </a:gs>
            <a:gs pos="100000">
              <a:srgbClr val="D1C39F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018691"/>
            <a:ext cx="8229600" cy="1254448"/>
          </a:xfrm>
        </p:spPr>
        <p:txBody>
          <a:bodyPr lIns="0" tIns="0">
            <a:normAutofit fontScale="90000"/>
          </a:bodyPr>
          <a:lstStyle/>
          <a:p>
            <a:pPr algn="ctr">
              <a:lnSpc>
                <a:spcPct val="150000"/>
              </a:lnSpc>
            </a:pPr>
            <a:r>
              <a:rPr lang="en-US" sz="3200" dirty="0">
                <a:solidFill>
                  <a:srgbClr val="C00000"/>
                </a:solidFill>
                <a:effectLst/>
                <a:latin typeface="Times New Roman" pitchFamily="18" charset="0"/>
                <a:cs typeface="B Titr" panose="00000700000000000000" pitchFamily="2" charset="-78"/>
              </a:rPr>
              <a:t>Microprocessors and Assembly </a:t>
            </a:r>
            <a:r>
              <a:rPr lang="en-US" sz="3200" dirty="0" smtClean="0">
                <a:solidFill>
                  <a:srgbClr val="C00000"/>
                </a:solidFill>
                <a:effectLst/>
                <a:latin typeface="Times New Roman" pitchFamily="18" charset="0"/>
                <a:cs typeface="B Titr" panose="00000700000000000000" pitchFamily="2" charset="-78"/>
              </a:rPr>
              <a:t>Language</a:t>
            </a:r>
            <a:r>
              <a:rPr lang="en-US" sz="2400" dirty="0" smtClean="0">
                <a:solidFill>
                  <a:srgbClr val="C00000"/>
                </a:solidFill>
                <a:effectLst/>
                <a:latin typeface="Times New Roman" pitchFamily="18" charset="0"/>
                <a:cs typeface="B Titr" panose="00000700000000000000" pitchFamily="2" charset="-78"/>
              </a:rPr>
              <a:t/>
            </a:r>
            <a:br>
              <a:rPr lang="en-US" sz="2400" dirty="0" smtClean="0">
                <a:solidFill>
                  <a:srgbClr val="C00000"/>
                </a:solidFill>
                <a:effectLst/>
                <a:latin typeface="Times New Roman" pitchFamily="18" charset="0"/>
                <a:cs typeface="B Titr" panose="00000700000000000000" pitchFamily="2" charset="-78"/>
              </a:rPr>
            </a:br>
            <a:r>
              <a:rPr lang="en-US" sz="2400" dirty="0" smtClean="0">
                <a:solidFill>
                  <a:srgbClr val="C00000"/>
                </a:solidFill>
                <a:effectLst/>
                <a:latin typeface="Times New Roman" pitchFamily="18" charset="0"/>
                <a:cs typeface="B Titr" panose="00000700000000000000" pitchFamily="2" charset="-78"/>
              </a:rPr>
              <a:t> </a:t>
            </a:r>
            <a:r>
              <a:rPr lang="en-US" sz="2000" b="0" dirty="0" smtClean="0">
                <a:solidFill>
                  <a:srgbClr val="130868"/>
                </a:solidFill>
                <a:effectLst/>
                <a:latin typeface="Times New Roman" pitchFamily="18" charset="0"/>
                <a:cs typeface="B Titr" panose="00000700000000000000" pitchFamily="2" charset="-78"/>
              </a:rPr>
              <a:t>Spring 2020</a:t>
            </a:r>
            <a:endParaRPr lang="en-US" sz="1600" b="0" dirty="0">
              <a:solidFill>
                <a:srgbClr val="130868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Picture 3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04507" y="610740"/>
            <a:ext cx="1334986" cy="1370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36"/>
          <p:cNvSpPr txBox="1">
            <a:spLocks noChangeArrowheads="1"/>
          </p:cNvSpPr>
          <p:nvPr/>
        </p:nvSpPr>
        <p:spPr bwMode="auto">
          <a:xfrm>
            <a:off x="457200" y="3810000"/>
            <a:ext cx="8382000" cy="27392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spcAft>
                <a:spcPts val="600"/>
              </a:spcAft>
            </a:pPr>
            <a:r>
              <a:rPr lang="en-US" sz="2400" b="1" dirty="0" smtClean="0">
                <a:latin typeface="Calibri" panose="020F0502020204030204" pitchFamily="34" charset="0"/>
                <a:cs typeface="B Titr" pitchFamily="2" charset="-78"/>
              </a:rPr>
              <a:t>Hamed Farbeh</a:t>
            </a:r>
          </a:p>
          <a:p>
            <a:pPr algn="ctr" eaLnBrk="1" hangingPunct="1">
              <a:spcAft>
                <a:spcPts val="600"/>
              </a:spcAft>
            </a:pPr>
            <a:r>
              <a:rPr lang="en-US" b="1" dirty="0" smtClean="0">
                <a:latin typeface="Calibri" panose="020F0502020204030204" pitchFamily="34" charset="0"/>
                <a:cs typeface="B Titr" pitchFamily="2" charset="-78"/>
              </a:rPr>
              <a:t>farbeh@aut.ac.ir</a:t>
            </a:r>
            <a:endParaRPr lang="fa-IR" b="1" dirty="0">
              <a:latin typeface="Calibri" panose="020F0502020204030204" pitchFamily="34" charset="0"/>
              <a:cs typeface="B Titr" pitchFamily="2" charset="-78"/>
            </a:endParaRPr>
          </a:p>
          <a:p>
            <a:pPr algn="ctr" eaLnBrk="1" hangingPunct="1">
              <a:lnSpc>
                <a:spcPct val="150000"/>
              </a:lnSpc>
            </a:pPr>
            <a:r>
              <a:rPr lang="en-US" sz="2000" dirty="0">
                <a:latin typeface="Calibri" panose="020F0502020204030204" pitchFamily="34" charset="0"/>
                <a:cs typeface="B Titr" pitchFamily="2" charset="-78"/>
              </a:rPr>
              <a:t>Department of Computer </a:t>
            </a:r>
            <a:r>
              <a:rPr lang="en-US" sz="2000" dirty="0" smtClean="0">
                <a:latin typeface="Calibri" panose="020F0502020204030204" pitchFamily="34" charset="0"/>
                <a:cs typeface="B Titr" pitchFamily="2" charset="-78"/>
              </a:rPr>
              <a:t>Engineering</a:t>
            </a:r>
          </a:p>
          <a:p>
            <a:pPr algn="ctr" eaLnBrk="1" hangingPunct="1">
              <a:lnSpc>
                <a:spcPct val="150000"/>
              </a:lnSpc>
            </a:pPr>
            <a:r>
              <a:rPr lang="en-US" sz="2000" dirty="0">
                <a:latin typeface="Calibri" panose="020F0502020204030204" pitchFamily="34" charset="0"/>
                <a:cs typeface="B Titr" pitchFamily="2" charset="-78"/>
              </a:rPr>
              <a:t>Amirkabir University of </a:t>
            </a:r>
            <a:r>
              <a:rPr lang="en-US" sz="2000" dirty="0" smtClean="0">
                <a:latin typeface="Calibri" panose="020F0502020204030204" pitchFamily="34" charset="0"/>
                <a:cs typeface="B Titr" pitchFamily="2" charset="-78"/>
              </a:rPr>
              <a:t>Technology</a:t>
            </a:r>
          </a:p>
          <a:p>
            <a:pPr algn="ctr" eaLnBrk="1" hangingPunct="1">
              <a:lnSpc>
                <a:spcPct val="150000"/>
              </a:lnSpc>
            </a:pPr>
            <a:r>
              <a:rPr lang="en-US" sz="2000" smtClean="0">
                <a:latin typeface="Calibri" panose="020F0502020204030204" pitchFamily="34" charset="0"/>
                <a:cs typeface="B Titr" pitchFamily="2" charset="-78"/>
              </a:rPr>
              <a:t>Lecture 16</a:t>
            </a:r>
            <a:endParaRPr lang="en-US" sz="2000" dirty="0" smtClean="0">
              <a:latin typeface="Calibri" panose="020F0502020204030204" pitchFamily="34" charset="0"/>
              <a:cs typeface="B Titr" pitchFamily="2" charset="-78"/>
            </a:endParaRPr>
          </a:p>
          <a:p>
            <a:pPr algn="ctr" eaLnBrk="1" hangingPunct="1">
              <a:lnSpc>
                <a:spcPct val="150000"/>
              </a:lnSpc>
            </a:pPr>
            <a:endParaRPr lang="en-US" sz="2000" dirty="0">
              <a:latin typeface="Calibri" panose="020F0502020204030204" pitchFamily="34" charset="0"/>
              <a:cs typeface="B Titr" pitchFamily="2" charset="-78"/>
            </a:endParaRPr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1892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811"/>
    </mc:Choice>
    <mc:Fallback>
      <p:transition spd="slow" advTm="88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+mj-lt"/>
                <a:cs typeface="B Titr" panose="00000700000000000000" pitchFamily="2" charset="-78"/>
              </a:rPr>
              <a:t>Copyright Notice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10360" y="6400224"/>
            <a:ext cx="543128" cy="365125"/>
          </a:xfrm>
        </p:spPr>
        <p:txBody>
          <a:bodyPr/>
          <a:lstStyle/>
          <a:p>
            <a:pPr rtl="1"/>
            <a:fld id="{B6F15528-21DE-4FAA-801E-634DDDAF4B2B}" type="slidenum">
              <a:rPr lang="en-US" smtClean="0">
                <a:latin typeface="+mj-lt"/>
              </a:rPr>
              <a:pPr rtl="1"/>
              <a:t>2</a:t>
            </a:fld>
            <a:endParaRPr lang="en-US" dirty="0">
              <a:latin typeface="+mj-lt"/>
            </a:endParaRPr>
          </a:p>
        </p:txBody>
      </p:sp>
      <p:sp>
        <p:nvSpPr>
          <p:cNvPr id="206" name="TextBox 205"/>
          <p:cNvSpPr txBox="1"/>
          <p:nvPr/>
        </p:nvSpPr>
        <p:spPr>
          <a:xfrm>
            <a:off x="457200" y="1143000"/>
            <a:ext cx="827562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Parts (text &amp; figures) of this lecture are adopted from: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b="1" dirty="0" smtClean="0"/>
              <a:t>Arm </a:t>
            </a:r>
            <a:r>
              <a:rPr lang="en-US" sz="2000" b="1" dirty="0"/>
              <a:t>Assembly Language Programming and Architecture,  Volume 1, 1st edition, Muhammad Ali </a:t>
            </a:r>
            <a:r>
              <a:rPr lang="en-US" sz="2000" b="1" dirty="0" err="1"/>
              <a:t>Mazidi</a:t>
            </a:r>
            <a:r>
              <a:rPr lang="en-US" sz="2000" b="1" dirty="0"/>
              <a:t>, </a:t>
            </a:r>
            <a:r>
              <a:rPr lang="en-US" sz="2000" b="1" dirty="0" err="1"/>
              <a:t>Sarmad</a:t>
            </a:r>
            <a:r>
              <a:rPr lang="en-US" sz="2000" b="1" dirty="0"/>
              <a:t> </a:t>
            </a:r>
            <a:r>
              <a:rPr lang="en-US" sz="2000" b="1" dirty="0" err="1"/>
              <a:t>Naimi</a:t>
            </a:r>
            <a:r>
              <a:rPr lang="en-US" sz="2000" b="1" dirty="0"/>
              <a:t>, and </a:t>
            </a:r>
            <a:r>
              <a:rPr lang="en-US" sz="2000" b="1" dirty="0" err="1"/>
              <a:t>Sepehr</a:t>
            </a:r>
            <a:r>
              <a:rPr lang="en-US" sz="2000" b="1" dirty="0"/>
              <a:t> </a:t>
            </a:r>
            <a:r>
              <a:rPr lang="en-US" sz="2000" b="1" dirty="0" err="1"/>
              <a:t>Naimi</a:t>
            </a:r>
            <a:r>
              <a:rPr lang="en-US" sz="2000" b="1" dirty="0"/>
              <a:t>, </a:t>
            </a:r>
            <a:r>
              <a:rPr lang="en-US" sz="2000" b="1" dirty="0" err="1"/>
              <a:t>MicroDigitalEd</a:t>
            </a:r>
            <a:r>
              <a:rPr lang="en-US" sz="2000" b="1" dirty="0"/>
              <a:t>, </a:t>
            </a:r>
            <a:r>
              <a:rPr lang="en-US" sz="2000" b="1" dirty="0" smtClean="0"/>
              <a:t>2013.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b="1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b="1" dirty="0"/>
          </a:p>
          <a:p>
            <a:endParaRPr lang="en-US" sz="2000" b="1" dirty="0"/>
          </a:p>
          <a:p>
            <a:pPr algn="l"/>
            <a:endParaRPr lang="en-US" sz="2000" b="1" dirty="0" smtClean="0">
              <a:solidFill>
                <a:srgbClr val="C00000"/>
              </a:solidFill>
              <a:cs typeface="B Nazanin" pitchFamily="2" charset="-78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2000" b="1" dirty="0" smtClean="0">
              <a:solidFill>
                <a:srgbClr val="C00000"/>
              </a:solidFill>
              <a:cs typeface="B Nazanin" pitchFamily="2" charset="-78"/>
            </a:endParaRPr>
          </a:p>
          <a:p>
            <a:pPr algn="l"/>
            <a:endParaRPr lang="fa-IR" sz="1600" b="1" dirty="0">
              <a:cs typeface="B Nazanin" pitchFamily="2" charset="-78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90600" y="6412468"/>
            <a:ext cx="6858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400" dirty="0" smtClean="0">
                <a:cs typeface="B Titr" panose="00000700000000000000" pitchFamily="2" charset="-78"/>
              </a:rPr>
              <a:t>Microprocessors and Assembly Language, Spring 2020, AUT, Tehran, Iran </a:t>
            </a:r>
            <a:endParaRPr lang="en-US" sz="1400" dirty="0">
              <a:cs typeface="B Titr" panose="00000700000000000000" pitchFamily="2" charset="-78"/>
            </a:endParaRPr>
          </a:p>
        </p:txBody>
      </p:sp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1998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301"/>
    </mc:Choice>
    <mc:Fallback>
      <p:transition spd="slow" advTm="233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10360" y="6400224"/>
            <a:ext cx="543128" cy="365125"/>
          </a:xfrm>
        </p:spPr>
        <p:txBody>
          <a:bodyPr/>
          <a:lstStyle/>
          <a:p>
            <a:pPr rtl="1"/>
            <a:fld id="{B6F15528-21DE-4FAA-801E-634DDDAF4B2B}" type="slidenum">
              <a:rPr lang="en-US" smtClean="0">
                <a:latin typeface="+mj-lt"/>
              </a:rPr>
              <a:pPr rtl="1"/>
              <a:t>3</a:t>
            </a:fld>
            <a:endParaRPr lang="en-US" dirty="0">
              <a:latin typeface="+mj-l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90600" y="6412468"/>
            <a:ext cx="6858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400" dirty="0" smtClean="0">
                <a:cs typeface="B Titr" panose="00000700000000000000" pitchFamily="2" charset="-78"/>
              </a:rPr>
              <a:t>Microprocessors and Assembly Language, Spring 2020, AUT, Tehran, Iran </a:t>
            </a:r>
            <a:endParaRPr lang="en-US" sz="1400" dirty="0">
              <a:cs typeface="B Titr" panose="00000700000000000000" pitchFamily="2" charset="-78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90500" y="2667000"/>
            <a:ext cx="8458200" cy="1493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200" b="1" dirty="0"/>
              <a:t>ARM Data Format, Pseudo-instructions </a:t>
            </a:r>
            <a:r>
              <a:rPr lang="en-US" sz="3200" b="1" dirty="0" smtClean="0"/>
              <a:t>and Directives</a:t>
            </a:r>
            <a:endParaRPr lang="en-US" sz="2800" b="1" dirty="0" smtClean="0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8055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8625"/>
    </mc:Choice>
    <mc:Fallback>
      <p:transition spd="slow" advTm="86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+mj-lt"/>
                <a:cs typeface="B Titr" panose="00000700000000000000" pitchFamily="2" charset="-78"/>
              </a:rPr>
              <a:t>ARM Data Format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10360" y="6400224"/>
            <a:ext cx="543128" cy="365125"/>
          </a:xfrm>
        </p:spPr>
        <p:txBody>
          <a:bodyPr/>
          <a:lstStyle/>
          <a:p>
            <a:pPr rtl="1"/>
            <a:fld id="{B6F15528-21DE-4FAA-801E-634DDDAF4B2B}" type="slidenum">
              <a:rPr lang="en-US" smtClean="0">
                <a:latin typeface="+mj-lt"/>
              </a:rPr>
              <a:pPr rtl="1"/>
              <a:t>4</a:t>
            </a:fld>
            <a:endParaRPr lang="en-US" dirty="0">
              <a:latin typeface="+mj-l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90600" y="6412468"/>
            <a:ext cx="6858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400" dirty="0" smtClean="0">
                <a:cs typeface="B Titr" panose="00000700000000000000" pitchFamily="2" charset="-78"/>
              </a:rPr>
              <a:t>Microprocessors and Assembly Language, Spring 2020, AUT, Tehran, Iran </a:t>
            </a:r>
            <a:endParaRPr lang="en-US" sz="1400" dirty="0">
              <a:cs typeface="B Titr" panose="00000700000000000000" pitchFamily="2" charset="-78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200" y="1143000"/>
            <a:ext cx="84582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/>
              <a:t>Data format representation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 smtClean="0"/>
              <a:t>Hexadecimal numbers</a:t>
            </a:r>
          </a:p>
          <a:p>
            <a:pPr marL="0" lvl="1" algn="ctr">
              <a:lnSpc>
                <a:spcPct val="150000"/>
              </a:lnSpc>
            </a:pPr>
            <a:r>
              <a:rPr lang="en-US" b="1" dirty="0">
                <a:solidFill>
                  <a:srgbClr val="C00000"/>
                </a:solidFill>
              </a:rPr>
              <a:t>MOV R1, #0x99</a:t>
            </a:r>
            <a:endParaRPr lang="fa-IR" b="1" dirty="0">
              <a:solidFill>
                <a:srgbClr val="C00000"/>
              </a:solidFill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Decimal </a:t>
            </a:r>
            <a:r>
              <a:rPr lang="en-US" b="1" dirty="0" smtClean="0"/>
              <a:t>numbers</a:t>
            </a:r>
          </a:p>
          <a:p>
            <a:pPr marL="0" lvl="1" algn="ctr">
              <a:lnSpc>
                <a:spcPct val="150000"/>
              </a:lnSpc>
            </a:pPr>
            <a:r>
              <a:rPr lang="en-US" b="1" dirty="0">
                <a:solidFill>
                  <a:srgbClr val="C00000"/>
                </a:solidFill>
              </a:rPr>
              <a:t>MOV R7, #12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Binary </a:t>
            </a:r>
            <a:r>
              <a:rPr lang="en-US" b="1" dirty="0" smtClean="0"/>
              <a:t>numbers</a:t>
            </a:r>
          </a:p>
          <a:p>
            <a:pPr marL="0" lvl="1" algn="ctr">
              <a:lnSpc>
                <a:spcPct val="150000"/>
              </a:lnSpc>
            </a:pPr>
            <a:r>
              <a:rPr lang="en-US" b="1" dirty="0">
                <a:solidFill>
                  <a:srgbClr val="C00000"/>
                </a:solidFill>
              </a:rPr>
              <a:t>MOV R6, #2_10011001 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Numbers in any base between 2 and </a:t>
            </a:r>
            <a:r>
              <a:rPr lang="en-US" b="1" dirty="0" smtClean="0"/>
              <a:t>9</a:t>
            </a:r>
          </a:p>
          <a:p>
            <a:pPr marL="114300" lvl="1" algn="ctr">
              <a:lnSpc>
                <a:spcPct val="150000"/>
              </a:lnSpc>
            </a:pPr>
            <a:r>
              <a:rPr lang="en-US" b="1" dirty="0">
                <a:solidFill>
                  <a:srgbClr val="C00000"/>
                </a:solidFill>
              </a:rPr>
              <a:t>MOV R7, #8_33 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ASCII </a:t>
            </a:r>
            <a:r>
              <a:rPr lang="en-US" b="1" dirty="0" smtClean="0"/>
              <a:t>characters</a:t>
            </a:r>
          </a:p>
          <a:p>
            <a:pPr lvl="1" algn="ctr">
              <a:lnSpc>
                <a:spcPct val="150000"/>
              </a:lnSpc>
            </a:pPr>
            <a:r>
              <a:rPr lang="en-US" b="1" dirty="0">
                <a:solidFill>
                  <a:srgbClr val="C00000"/>
                </a:solidFill>
              </a:rPr>
              <a:t>LDR R3, #'2' ; R3 = 00110010 or 32 in </a:t>
            </a:r>
            <a:r>
              <a:rPr lang="en-US" b="1" dirty="0" smtClean="0">
                <a:solidFill>
                  <a:srgbClr val="C00000"/>
                </a:solidFill>
              </a:rPr>
              <a:t>hex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20428602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135997"/>
    </mc:Choice>
    <mc:Fallback>
      <p:transition spd="slow" advTm="1359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+mj-lt"/>
                <a:cs typeface="B Titr" panose="00000700000000000000" pitchFamily="2" charset="-78"/>
              </a:rPr>
              <a:t>Pseudo-instructions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10360" y="6400224"/>
            <a:ext cx="543128" cy="365125"/>
          </a:xfrm>
        </p:spPr>
        <p:txBody>
          <a:bodyPr/>
          <a:lstStyle/>
          <a:p>
            <a:pPr rtl="1"/>
            <a:fld id="{B6F15528-21DE-4FAA-801E-634DDDAF4B2B}" type="slidenum">
              <a:rPr lang="en-US" smtClean="0">
                <a:latin typeface="+mj-lt"/>
              </a:rPr>
              <a:pPr rtl="1"/>
              <a:t>5</a:t>
            </a:fld>
            <a:endParaRPr lang="en-US" dirty="0">
              <a:latin typeface="+mj-l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90600" y="6412468"/>
            <a:ext cx="6858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400" dirty="0" smtClean="0">
                <a:cs typeface="B Titr" panose="00000700000000000000" pitchFamily="2" charset="-78"/>
              </a:rPr>
              <a:t>Microprocessors and Assembly Language, Spring 2020, AUT, Tehran, Iran </a:t>
            </a:r>
            <a:endParaRPr lang="en-US" sz="1400" dirty="0">
              <a:cs typeface="B Titr" panose="00000700000000000000" pitchFamily="2" charset="-78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200" y="1143000"/>
            <a:ext cx="84582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/>
              <a:t>LDR </a:t>
            </a:r>
            <a:r>
              <a:rPr lang="en-US" sz="2400" b="1" dirty="0" smtClean="0"/>
              <a:t>pseudo-instruction</a:t>
            </a:r>
            <a:endParaRPr lang="fa-IR" sz="2400" b="1" dirty="0" smtClean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 smtClean="0"/>
              <a:t>Limitation of loading immediate value: 8-bit</a:t>
            </a:r>
            <a:endParaRPr lang="fa-IR" sz="2400" b="1" dirty="0" smtClean="0"/>
          </a:p>
          <a:p>
            <a:pPr lvl="2" algn="ctr">
              <a:lnSpc>
                <a:spcPct val="150000"/>
              </a:lnSpc>
            </a:pPr>
            <a:r>
              <a:rPr lang="en-US" sz="2400" b="1" strike="sngStrike" dirty="0" smtClean="0">
                <a:solidFill>
                  <a:srgbClr val="C00000"/>
                </a:solidFill>
              </a:rPr>
              <a:t>MOV</a:t>
            </a:r>
            <a:r>
              <a:rPr lang="en-US" sz="2400" b="1" strike="sngStrike" dirty="0">
                <a:solidFill>
                  <a:srgbClr val="C00000"/>
                </a:solidFill>
              </a:rPr>
              <a:t> </a:t>
            </a:r>
            <a:r>
              <a:rPr lang="en-US" sz="2400" b="1" strike="sngStrike" dirty="0" smtClean="0">
                <a:solidFill>
                  <a:srgbClr val="C00000"/>
                </a:solidFill>
              </a:rPr>
              <a:t>Rd, 0x11223344	</a:t>
            </a:r>
          </a:p>
          <a:p>
            <a:pPr lvl="2" algn="ctr">
              <a:lnSpc>
                <a:spcPct val="150000"/>
              </a:lnSpc>
            </a:pPr>
            <a:r>
              <a:rPr lang="en-US" sz="2400" b="1" dirty="0">
                <a:solidFill>
                  <a:srgbClr val="C00000"/>
                </a:solidFill>
              </a:rPr>
              <a:t>LDR Rd, =</a:t>
            </a:r>
            <a:r>
              <a:rPr lang="en-US" sz="2400" b="1" dirty="0" smtClean="0">
                <a:solidFill>
                  <a:srgbClr val="C00000"/>
                </a:solidFill>
              </a:rPr>
              <a:t>32-bit_immediate_value</a:t>
            </a:r>
            <a:endParaRPr lang="fa-IR" sz="2400" b="1" dirty="0" smtClean="0">
              <a:solidFill>
                <a:srgbClr val="C00000"/>
              </a:solidFill>
            </a:endParaRPr>
          </a:p>
          <a:p>
            <a:pPr lvl="2" algn="ctr">
              <a:lnSpc>
                <a:spcPct val="150000"/>
              </a:lnSpc>
            </a:pPr>
            <a:r>
              <a:rPr lang="en-US" sz="2400" b="1" dirty="0">
                <a:solidFill>
                  <a:srgbClr val="C00000"/>
                </a:solidFill>
              </a:rPr>
              <a:t>LDR R7, =</a:t>
            </a:r>
            <a:r>
              <a:rPr lang="en-US" sz="2400" b="1" dirty="0" smtClean="0">
                <a:solidFill>
                  <a:srgbClr val="C00000"/>
                </a:solidFill>
              </a:rPr>
              <a:t>0x11223344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 smtClean="0"/>
              <a:t>Load </a:t>
            </a:r>
            <a:r>
              <a:rPr lang="en-US" sz="2400" b="1" dirty="0"/>
              <a:t>registers with the addresses of memory locations</a:t>
            </a:r>
            <a:endParaRPr lang="en-US" sz="2400" b="1" dirty="0" smtClean="0"/>
          </a:p>
          <a:p>
            <a:pPr lvl="2" algn="ctr">
              <a:lnSpc>
                <a:spcPct val="150000"/>
              </a:lnSpc>
            </a:pPr>
            <a:r>
              <a:rPr lang="en-US" sz="2400" b="1" dirty="0">
                <a:solidFill>
                  <a:srgbClr val="C00000"/>
                </a:solidFill>
              </a:rPr>
              <a:t>ADR </a:t>
            </a:r>
            <a:r>
              <a:rPr lang="en-US" sz="2400" b="1" dirty="0" err="1">
                <a:solidFill>
                  <a:srgbClr val="C00000"/>
                </a:solidFill>
              </a:rPr>
              <a:t>Rn</a:t>
            </a:r>
            <a:r>
              <a:rPr lang="en-US" sz="2400" b="1" dirty="0">
                <a:solidFill>
                  <a:srgbClr val="C00000"/>
                </a:solidFill>
              </a:rPr>
              <a:t>, label</a:t>
            </a:r>
            <a:r>
              <a:rPr lang="en-US" sz="2400" b="1" dirty="0" smtClean="0">
                <a:solidFill>
                  <a:srgbClr val="C00000"/>
                </a:solidFill>
              </a:rPr>
              <a:t/>
            </a:r>
            <a:br>
              <a:rPr lang="en-US" sz="2400" b="1" dirty="0" smtClean="0">
                <a:solidFill>
                  <a:srgbClr val="C00000"/>
                </a:solidFill>
              </a:rPr>
            </a:br>
            <a:endParaRPr lang="en-US" sz="2400" b="1" dirty="0" smtClean="0">
              <a:solidFill>
                <a:srgbClr val="C00000"/>
              </a:solidFill>
            </a:endParaRP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40394221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498175"/>
    </mc:Choice>
    <mc:Fallback>
      <p:transition spd="slow" advTm="4981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+mj-lt"/>
                <a:cs typeface="B Titr" panose="00000700000000000000" pitchFamily="2" charset="-78"/>
              </a:rPr>
              <a:t>Assembler </a:t>
            </a:r>
            <a:r>
              <a:rPr lang="en-US" sz="3200" dirty="0" smtClean="0">
                <a:latin typeface="+mj-lt"/>
                <a:cs typeface="B Titr" panose="00000700000000000000" pitchFamily="2" charset="-78"/>
              </a:rPr>
              <a:t>Directives</a:t>
            </a:r>
            <a:endParaRPr lang="en-US" sz="3200" dirty="0">
              <a:latin typeface="+mj-lt"/>
              <a:cs typeface="B Titr" panose="00000700000000000000" pitchFamily="2" charset="-78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10360" y="6400224"/>
            <a:ext cx="543128" cy="365125"/>
          </a:xfrm>
        </p:spPr>
        <p:txBody>
          <a:bodyPr/>
          <a:lstStyle/>
          <a:p>
            <a:pPr rtl="1"/>
            <a:fld id="{B6F15528-21DE-4FAA-801E-634DDDAF4B2B}" type="slidenum">
              <a:rPr lang="en-US" smtClean="0">
                <a:latin typeface="+mj-lt"/>
              </a:rPr>
              <a:pPr rtl="1"/>
              <a:t>6</a:t>
            </a:fld>
            <a:endParaRPr lang="en-US" dirty="0">
              <a:latin typeface="+mj-l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90600" y="6412468"/>
            <a:ext cx="6858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400" dirty="0" smtClean="0">
                <a:cs typeface="B Titr" panose="00000700000000000000" pitchFamily="2" charset="-78"/>
              </a:rPr>
              <a:t>Microprocessors and Assembly Language, Spring 2020, AUT, Tehran, Iran </a:t>
            </a:r>
            <a:endParaRPr lang="en-US" sz="1400" dirty="0">
              <a:cs typeface="B Titr" panose="00000700000000000000" pitchFamily="2" charset="-78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200" y="1143000"/>
            <a:ext cx="84582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 smtClean="0"/>
              <a:t>Directives </a:t>
            </a:r>
            <a:r>
              <a:rPr lang="en-US" sz="2400" b="1" dirty="0"/>
              <a:t>give directions to </a:t>
            </a:r>
            <a:r>
              <a:rPr lang="en-US" sz="2400" b="1" dirty="0" smtClean="0"/>
              <a:t>the</a:t>
            </a:r>
            <a:r>
              <a:rPr lang="fa-IR" sz="2400" b="1" dirty="0" smtClean="0"/>
              <a:t> </a:t>
            </a:r>
            <a:r>
              <a:rPr lang="en-US" sz="2400" b="1" dirty="0" smtClean="0"/>
              <a:t>assembler</a:t>
            </a:r>
            <a:endParaRPr lang="fa-IR" sz="2400" b="1" dirty="0" smtClean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/>
              <a:t>Some Widely Used ARM Directive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fa-IR" sz="2400" b="1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5" r="19764"/>
          <a:stretch/>
        </p:blipFill>
        <p:spPr>
          <a:xfrm>
            <a:off x="557213" y="3048000"/>
            <a:ext cx="8080986" cy="1853638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8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162383"/>
    </mc:Choice>
    <mc:Fallback>
      <p:transition spd="slow" advTm="1623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+mj-lt"/>
                <a:cs typeface="B Titr" panose="00000700000000000000" pitchFamily="2" charset="-78"/>
              </a:rPr>
              <a:t>Assembler </a:t>
            </a:r>
            <a:r>
              <a:rPr lang="en-US" sz="3200" dirty="0" smtClean="0">
                <a:latin typeface="+mj-lt"/>
                <a:cs typeface="B Titr" panose="00000700000000000000" pitchFamily="2" charset="-78"/>
              </a:rPr>
              <a:t>Directives</a:t>
            </a:r>
            <a:endParaRPr lang="en-US" sz="3200" dirty="0">
              <a:latin typeface="+mj-lt"/>
              <a:cs typeface="B Titr" panose="00000700000000000000" pitchFamily="2" charset="-78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10360" y="6400224"/>
            <a:ext cx="543128" cy="365125"/>
          </a:xfrm>
        </p:spPr>
        <p:txBody>
          <a:bodyPr/>
          <a:lstStyle/>
          <a:p>
            <a:pPr rtl="1"/>
            <a:fld id="{B6F15528-21DE-4FAA-801E-634DDDAF4B2B}" type="slidenum">
              <a:rPr lang="en-US" smtClean="0">
                <a:latin typeface="+mj-lt"/>
              </a:rPr>
              <a:pPr rtl="1"/>
              <a:t>7</a:t>
            </a:fld>
            <a:endParaRPr lang="en-US" dirty="0">
              <a:latin typeface="+mj-l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90600" y="6412468"/>
            <a:ext cx="6858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400" dirty="0" smtClean="0">
                <a:cs typeface="B Titr" panose="00000700000000000000" pitchFamily="2" charset="-78"/>
              </a:rPr>
              <a:t>Microprocessors and Assembly Language, Spring 2020, AUT, Tehran, Iran </a:t>
            </a:r>
            <a:endParaRPr lang="en-US" sz="1400" dirty="0">
              <a:cs typeface="B Titr" panose="00000700000000000000" pitchFamily="2" charset="-78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200" y="1143000"/>
            <a:ext cx="84582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 smtClean="0"/>
              <a:t>Directives: </a:t>
            </a:r>
            <a:r>
              <a:rPr lang="en-US" sz="2400" b="1" dirty="0" smtClean="0">
                <a:solidFill>
                  <a:srgbClr val="C00000"/>
                </a:solidFill>
              </a:rPr>
              <a:t>AREA</a:t>
            </a:r>
            <a:endParaRPr lang="fa-IR" sz="2400" b="1" dirty="0" smtClean="0">
              <a:solidFill>
                <a:srgbClr val="C00000"/>
              </a:solidFill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 smtClean="0"/>
              <a:t>Defines </a:t>
            </a:r>
            <a:r>
              <a:rPr lang="en-US" sz="2400" b="1" dirty="0"/>
              <a:t>a new section </a:t>
            </a:r>
            <a:r>
              <a:rPr lang="en-US" sz="2400" b="1" dirty="0" smtClean="0"/>
              <a:t>of memory</a:t>
            </a:r>
          </a:p>
          <a:p>
            <a:pPr lvl="1" algn="ctr">
              <a:lnSpc>
                <a:spcPct val="150000"/>
              </a:lnSpc>
            </a:pPr>
            <a:r>
              <a:rPr lang="en-US" sz="2400" b="1" dirty="0">
                <a:solidFill>
                  <a:srgbClr val="C00000"/>
                </a:solidFill>
              </a:rPr>
              <a:t>AREA </a:t>
            </a:r>
            <a:r>
              <a:rPr lang="en-US" sz="2400" b="1" dirty="0" err="1">
                <a:solidFill>
                  <a:srgbClr val="C00000"/>
                </a:solidFill>
              </a:rPr>
              <a:t>sectionname</a:t>
            </a:r>
            <a:r>
              <a:rPr lang="en-US" sz="2400" b="1" dirty="0">
                <a:solidFill>
                  <a:srgbClr val="C00000"/>
                </a:solidFill>
              </a:rPr>
              <a:t>, attribute, attribute, </a:t>
            </a:r>
            <a:r>
              <a:rPr lang="en-US" sz="2400" b="1" dirty="0" smtClean="0">
                <a:solidFill>
                  <a:srgbClr val="C00000"/>
                </a:solidFill>
              </a:rPr>
              <a:t>...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 smtClean="0"/>
              <a:t>Some </a:t>
            </a:r>
            <a:r>
              <a:rPr lang="en-US" sz="2400" b="1" dirty="0"/>
              <a:t>attributes: CODE, </a:t>
            </a:r>
            <a:r>
              <a:rPr lang="en-US" sz="2400" b="1" dirty="0" smtClean="0"/>
              <a:t>DATA, READONLY</a:t>
            </a:r>
            <a:r>
              <a:rPr lang="en-US" sz="2400" b="1" dirty="0"/>
              <a:t>, </a:t>
            </a:r>
            <a:r>
              <a:rPr lang="en-US" sz="2400" b="1" dirty="0" smtClean="0"/>
              <a:t>READWRITE, and ALIGN</a:t>
            </a:r>
          </a:p>
          <a:p>
            <a:pPr lvl="1" algn="ctr">
              <a:lnSpc>
                <a:spcPct val="150000"/>
              </a:lnSpc>
            </a:pPr>
            <a:r>
              <a:rPr lang="en-US" sz="2400" b="1" dirty="0">
                <a:solidFill>
                  <a:srgbClr val="C00000"/>
                </a:solidFill>
              </a:rPr>
              <a:t>AREA MY_ASM_PROG1, CODE, </a:t>
            </a:r>
            <a:r>
              <a:rPr lang="en-US" sz="2400" b="1" dirty="0" smtClean="0">
                <a:solidFill>
                  <a:srgbClr val="C00000"/>
                </a:solidFill>
              </a:rPr>
              <a:t>READONLY</a:t>
            </a:r>
          </a:p>
          <a:p>
            <a:pPr lvl="1" algn="ctr">
              <a:lnSpc>
                <a:spcPct val="150000"/>
              </a:lnSpc>
            </a:pPr>
            <a:endParaRPr lang="en-US" sz="2400" b="1" dirty="0">
              <a:solidFill>
                <a:srgbClr val="C00000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sz="2400" dirty="0">
                <a:solidFill>
                  <a:srgbClr val="C00000"/>
                </a:solidFill>
              </a:rPr>
              <a:t/>
            </a:r>
            <a:br>
              <a:rPr lang="en-US" sz="2400" dirty="0">
                <a:solidFill>
                  <a:srgbClr val="C00000"/>
                </a:solidFill>
              </a:rPr>
            </a:br>
            <a:endParaRPr lang="en-US" sz="2400" b="1" dirty="0" smtClean="0">
              <a:solidFill>
                <a:srgbClr val="C00000"/>
              </a:solidFill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fa-IR" sz="2400" b="1" dirty="0" smtClean="0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22417134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57725"/>
    </mc:Choice>
    <mc:Fallback>
      <p:transition spd="slow" advTm="577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+mj-lt"/>
                <a:cs typeface="B Titr" panose="00000700000000000000" pitchFamily="2" charset="-78"/>
              </a:rPr>
              <a:t>Assembler </a:t>
            </a:r>
            <a:r>
              <a:rPr lang="en-US" sz="3200" dirty="0" smtClean="0">
                <a:latin typeface="+mj-lt"/>
                <a:cs typeface="B Titr" panose="00000700000000000000" pitchFamily="2" charset="-78"/>
              </a:rPr>
              <a:t>Directives</a:t>
            </a:r>
            <a:endParaRPr lang="en-US" sz="3200" dirty="0">
              <a:latin typeface="+mj-lt"/>
              <a:cs typeface="B Titr" panose="00000700000000000000" pitchFamily="2" charset="-78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10360" y="6400224"/>
            <a:ext cx="543128" cy="365125"/>
          </a:xfrm>
        </p:spPr>
        <p:txBody>
          <a:bodyPr/>
          <a:lstStyle/>
          <a:p>
            <a:pPr rtl="1"/>
            <a:fld id="{B6F15528-21DE-4FAA-801E-634DDDAF4B2B}" type="slidenum">
              <a:rPr lang="en-US" smtClean="0">
                <a:latin typeface="+mj-lt"/>
              </a:rPr>
              <a:pPr rtl="1"/>
              <a:t>8</a:t>
            </a:fld>
            <a:endParaRPr lang="en-US" dirty="0">
              <a:latin typeface="+mj-l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90600" y="6412468"/>
            <a:ext cx="6858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400" dirty="0" smtClean="0">
                <a:cs typeface="B Titr" panose="00000700000000000000" pitchFamily="2" charset="-78"/>
              </a:rPr>
              <a:t>Microprocessors and Assembly Language, Spring 2020, AUT, Tehran, Iran </a:t>
            </a:r>
            <a:endParaRPr lang="en-US" sz="1400" dirty="0">
              <a:cs typeface="B Titr" panose="00000700000000000000" pitchFamily="2" charset="-78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200" y="1143000"/>
            <a:ext cx="845820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 smtClean="0"/>
              <a:t>Directives: </a:t>
            </a:r>
            <a:r>
              <a:rPr lang="en-US" sz="2400" b="1" dirty="0" smtClean="0">
                <a:solidFill>
                  <a:srgbClr val="C00000"/>
                </a:solidFill>
              </a:rPr>
              <a:t>AREA</a:t>
            </a:r>
            <a:endParaRPr lang="fa-IR" sz="2400" b="1" dirty="0" smtClean="0">
              <a:solidFill>
                <a:srgbClr val="C00000"/>
              </a:solidFill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 smtClean="0"/>
              <a:t>Attributes: </a:t>
            </a:r>
            <a:r>
              <a:rPr lang="en-US" sz="2400" b="1" dirty="0" smtClean="0">
                <a:solidFill>
                  <a:schemeClr val="accent3">
                    <a:lumMod val="50000"/>
                  </a:schemeClr>
                </a:solidFill>
              </a:rPr>
              <a:t>READONLY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All the READONLY sections of the same program </a:t>
            </a:r>
            <a:r>
              <a:rPr lang="en-US" sz="2000" b="1" dirty="0" smtClean="0"/>
              <a:t>are put </a:t>
            </a:r>
            <a:r>
              <a:rPr lang="en-US" sz="2000" b="1" dirty="0"/>
              <a:t>next to each other in the flash memory by the </a:t>
            </a:r>
            <a:r>
              <a:rPr lang="en-US" sz="2000" b="1" dirty="0" smtClean="0"/>
              <a:t>linker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/>
              <a:t>Attributes: </a:t>
            </a:r>
            <a:r>
              <a:rPr lang="en-US" sz="2400" b="1" dirty="0" smtClean="0">
                <a:solidFill>
                  <a:schemeClr val="accent3">
                    <a:lumMod val="50000"/>
                  </a:schemeClr>
                </a:solidFill>
              </a:rPr>
              <a:t>READWRITE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The linker puts all the </a:t>
            </a:r>
            <a:r>
              <a:rPr lang="en-US" sz="2000" b="1" dirty="0" smtClean="0"/>
              <a:t>READWRITE sections </a:t>
            </a:r>
            <a:r>
              <a:rPr lang="en-US" sz="2000" b="1" dirty="0"/>
              <a:t>of the same program next to each other in the SRAM </a:t>
            </a:r>
            <a:r>
              <a:rPr lang="en-US" sz="2000" b="1" dirty="0" smtClean="0"/>
              <a:t>memory</a:t>
            </a:r>
            <a:endParaRPr lang="fa-IR" sz="2000" b="1" dirty="0" smtClean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/>
              <a:t>Attributes: </a:t>
            </a:r>
            <a:r>
              <a:rPr lang="en-US" sz="2400" b="1" dirty="0">
                <a:solidFill>
                  <a:schemeClr val="accent3">
                    <a:lumMod val="50000"/>
                  </a:schemeClr>
                </a:solidFill>
              </a:rPr>
              <a:t>CODE</a:t>
            </a:r>
            <a:r>
              <a:rPr lang="en-US" sz="2400" b="1" dirty="0"/>
              <a:t>:</a:t>
            </a:r>
            <a:r>
              <a:rPr lang="en-US" sz="2000" b="1" dirty="0"/>
              <a:t> is </a:t>
            </a:r>
            <a:r>
              <a:rPr lang="en-US" sz="2000" b="1" dirty="0" smtClean="0"/>
              <a:t>by default </a:t>
            </a:r>
            <a:r>
              <a:rPr lang="en-US" sz="2000" b="1" dirty="0"/>
              <a:t>READONLY </a:t>
            </a:r>
            <a:r>
              <a:rPr lang="en-US" sz="2000" b="1" dirty="0" smtClean="0"/>
              <a:t>memory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 smtClean="0"/>
              <a:t>Attributes</a:t>
            </a:r>
            <a:r>
              <a:rPr lang="en-US" sz="2400" b="1" dirty="0"/>
              <a:t>: </a:t>
            </a:r>
            <a:r>
              <a:rPr lang="en-US" sz="2400" b="1" dirty="0" smtClean="0">
                <a:solidFill>
                  <a:schemeClr val="accent3">
                    <a:lumMod val="50000"/>
                  </a:schemeClr>
                </a:solidFill>
              </a:rPr>
              <a:t>DATA</a:t>
            </a:r>
            <a:r>
              <a:rPr lang="en-US" sz="2400" b="1" dirty="0" smtClean="0"/>
              <a:t>:</a:t>
            </a:r>
            <a:r>
              <a:rPr lang="en-US" sz="2000" b="1" dirty="0" smtClean="0"/>
              <a:t> </a:t>
            </a:r>
            <a:r>
              <a:rPr lang="en-US" sz="2000" b="1" dirty="0"/>
              <a:t>is by default </a:t>
            </a:r>
            <a:r>
              <a:rPr lang="en-US" sz="2000" b="1" dirty="0" smtClean="0"/>
              <a:t>READWRITE memory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/>
              <a:t>Attributes: </a:t>
            </a:r>
            <a:r>
              <a:rPr lang="en-US" sz="2400" b="1" dirty="0" smtClean="0">
                <a:solidFill>
                  <a:schemeClr val="accent3">
                    <a:lumMod val="50000"/>
                  </a:schemeClr>
                </a:solidFill>
              </a:rPr>
              <a:t>ALIGN</a:t>
            </a:r>
            <a:r>
              <a:rPr lang="en-US" sz="2400" b="1" dirty="0" smtClean="0"/>
              <a:t>: </a:t>
            </a:r>
            <a:r>
              <a:rPr lang="en-US" sz="2000" b="1" dirty="0" smtClean="0"/>
              <a:t>to align a section</a:t>
            </a:r>
            <a:endParaRPr lang="fa-IR" sz="2400" b="1" dirty="0" smtClean="0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7577169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271641"/>
    </mc:Choice>
    <mc:Fallback>
      <p:transition spd="slow" advTm="2716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+mj-lt"/>
                <a:cs typeface="B Titr" panose="00000700000000000000" pitchFamily="2" charset="-78"/>
              </a:rPr>
              <a:t>Assembler </a:t>
            </a:r>
            <a:r>
              <a:rPr lang="en-US" sz="3200" dirty="0" smtClean="0">
                <a:latin typeface="+mj-lt"/>
                <a:cs typeface="B Titr" panose="00000700000000000000" pitchFamily="2" charset="-78"/>
              </a:rPr>
              <a:t>Directives</a:t>
            </a:r>
            <a:endParaRPr lang="en-US" sz="3200" dirty="0">
              <a:latin typeface="+mj-lt"/>
              <a:cs typeface="B Titr" panose="00000700000000000000" pitchFamily="2" charset="-78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10360" y="6400224"/>
            <a:ext cx="543128" cy="365125"/>
          </a:xfrm>
        </p:spPr>
        <p:txBody>
          <a:bodyPr/>
          <a:lstStyle/>
          <a:p>
            <a:pPr rtl="1"/>
            <a:fld id="{B6F15528-21DE-4FAA-801E-634DDDAF4B2B}" type="slidenum">
              <a:rPr lang="en-US" smtClean="0">
                <a:latin typeface="+mj-lt"/>
              </a:rPr>
              <a:pPr rtl="1"/>
              <a:t>9</a:t>
            </a:fld>
            <a:endParaRPr lang="en-US" dirty="0">
              <a:latin typeface="+mj-l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90600" y="6412468"/>
            <a:ext cx="6858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400" dirty="0" smtClean="0">
                <a:cs typeface="B Titr" panose="00000700000000000000" pitchFamily="2" charset="-78"/>
              </a:rPr>
              <a:t>Microprocessors and Assembly Language, Spring 2020, AUT, Tehran, Iran </a:t>
            </a:r>
            <a:endParaRPr lang="en-US" sz="1400" dirty="0">
              <a:cs typeface="B Titr" panose="00000700000000000000" pitchFamily="2" charset="-78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200" y="1143000"/>
            <a:ext cx="8458200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 smtClean="0"/>
              <a:t>Directives: </a:t>
            </a:r>
            <a:r>
              <a:rPr lang="en-US" sz="2400" b="1" dirty="0" smtClean="0">
                <a:solidFill>
                  <a:srgbClr val="C00000"/>
                </a:solidFill>
              </a:rPr>
              <a:t>END</a:t>
            </a:r>
            <a:endParaRPr lang="fa-IR" sz="2400" b="1" dirty="0" smtClean="0">
              <a:solidFill>
                <a:srgbClr val="C00000"/>
              </a:solidFill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 smtClean="0"/>
              <a:t>Indicates </a:t>
            </a:r>
            <a:r>
              <a:rPr lang="en-US" sz="2400" b="1" dirty="0"/>
              <a:t>to </a:t>
            </a:r>
            <a:r>
              <a:rPr lang="en-US" sz="2400" b="1" dirty="0" smtClean="0"/>
              <a:t>the assembler </a:t>
            </a:r>
            <a:r>
              <a:rPr lang="en-US" sz="2400" b="1" dirty="0"/>
              <a:t>the end of the source </a:t>
            </a:r>
            <a:r>
              <a:rPr lang="en-US" sz="2400" b="1" dirty="0" smtClean="0"/>
              <a:t>code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 smtClean="0"/>
              <a:t>Is </a:t>
            </a:r>
            <a:r>
              <a:rPr lang="en-US" sz="2400" b="1" dirty="0"/>
              <a:t>the </a:t>
            </a:r>
            <a:r>
              <a:rPr lang="en-US" sz="2400" b="1" dirty="0" smtClean="0"/>
              <a:t>last line </a:t>
            </a:r>
            <a:r>
              <a:rPr lang="en-US" sz="2400" b="1" dirty="0"/>
              <a:t>of the ARM assembly </a:t>
            </a:r>
            <a:r>
              <a:rPr lang="en-US" sz="2400" b="1" dirty="0" smtClean="0"/>
              <a:t>program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 smtClean="0"/>
              <a:t>Anything </a:t>
            </a:r>
            <a:r>
              <a:rPr lang="en-US" sz="2000" b="1" dirty="0"/>
              <a:t>after the </a:t>
            </a:r>
            <a:r>
              <a:rPr lang="en-US" sz="2000" b="1" dirty="0" smtClean="0"/>
              <a:t>END directive </a:t>
            </a:r>
            <a:r>
              <a:rPr lang="en-US" sz="2000" b="1" dirty="0"/>
              <a:t>in the source file is ignored by the assembler</a:t>
            </a:r>
            <a:endParaRPr lang="en-US" sz="2000" b="1" dirty="0" smtClean="0"/>
          </a:p>
          <a:p>
            <a:pPr lvl="4">
              <a:lnSpc>
                <a:spcPct val="150000"/>
              </a:lnSpc>
            </a:pPr>
            <a:r>
              <a:rPr lang="pt-BR" b="1" dirty="0">
                <a:solidFill>
                  <a:srgbClr val="7030A0"/>
                </a:solidFill>
              </a:rPr>
              <a:t>AREA PROG_2_1, CODE, READONLY</a:t>
            </a:r>
            <a:r>
              <a:rPr lang="pt-BR" dirty="0">
                <a:solidFill>
                  <a:srgbClr val="7030A0"/>
                </a:solidFill>
              </a:rPr>
              <a:t/>
            </a:r>
            <a:br>
              <a:rPr lang="pt-BR" dirty="0">
                <a:solidFill>
                  <a:srgbClr val="7030A0"/>
                </a:solidFill>
              </a:rPr>
            </a:br>
            <a:r>
              <a:rPr lang="pt-BR" b="1" dirty="0">
                <a:solidFill>
                  <a:srgbClr val="C00000"/>
                </a:solidFill>
              </a:rPr>
              <a:t>MOV R1, #0x25 </a:t>
            </a:r>
            <a:r>
              <a:rPr lang="pt-BR" b="1" dirty="0">
                <a:solidFill>
                  <a:srgbClr val="00B050"/>
                </a:solidFill>
              </a:rPr>
              <a:t>; R1 = 0x25</a:t>
            </a:r>
            <a:r>
              <a:rPr lang="pt-BR" dirty="0">
                <a:solidFill>
                  <a:srgbClr val="00B050"/>
                </a:solidFill>
              </a:rPr>
              <a:t/>
            </a:r>
            <a:br>
              <a:rPr lang="pt-BR" dirty="0">
                <a:solidFill>
                  <a:srgbClr val="00B050"/>
                </a:solidFill>
              </a:rPr>
            </a:br>
            <a:r>
              <a:rPr lang="pt-BR" b="1" dirty="0">
                <a:solidFill>
                  <a:srgbClr val="C00000"/>
                </a:solidFill>
              </a:rPr>
              <a:t>MOV R2, #0x34 </a:t>
            </a:r>
            <a:r>
              <a:rPr lang="pt-BR" b="1" dirty="0">
                <a:solidFill>
                  <a:srgbClr val="00B050"/>
                </a:solidFill>
              </a:rPr>
              <a:t>; R2 = 0x34</a:t>
            </a:r>
            <a:r>
              <a:rPr lang="pt-BR" dirty="0">
                <a:solidFill>
                  <a:srgbClr val="C00000"/>
                </a:solidFill>
              </a:rPr>
              <a:t/>
            </a:r>
            <a:br>
              <a:rPr lang="pt-BR" dirty="0">
                <a:solidFill>
                  <a:srgbClr val="C00000"/>
                </a:solidFill>
              </a:rPr>
            </a:br>
            <a:r>
              <a:rPr lang="pt-BR" b="1" dirty="0">
                <a:solidFill>
                  <a:srgbClr val="C00000"/>
                </a:solidFill>
              </a:rPr>
              <a:t>ADD R3, R2, R1 </a:t>
            </a:r>
            <a:r>
              <a:rPr lang="pt-BR" b="1" dirty="0">
                <a:solidFill>
                  <a:srgbClr val="00B050"/>
                </a:solidFill>
              </a:rPr>
              <a:t>; R3 = R2 + </a:t>
            </a:r>
            <a:r>
              <a:rPr lang="pt-BR" b="1" dirty="0" smtClean="0">
                <a:solidFill>
                  <a:srgbClr val="00B050"/>
                </a:solidFill>
              </a:rPr>
              <a:t>R1</a:t>
            </a:r>
          </a:p>
          <a:p>
            <a:pPr lvl="2">
              <a:lnSpc>
                <a:spcPct val="150000"/>
              </a:lnSpc>
            </a:pPr>
            <a:r>
              <a:rPr lang="pt-BR" b="1" dirty="0">
                <a:solidFill>
                  <a:srgbClr val="C00000"/>
                </a:solidFill>
              </a:rPr>
              <a:t> </a:t>
            </a:r>
            <a:r>
              <a:rPr lang="pt-BR" b="1" dirty="0" smtClean="0">
                <a:solidFill>
                  <a:srgbClr val="C00000"/>
                </a:solidFill>
              </a:rPr>
              <a:t>     </a:t>
            </a:r>
            <a:r>
              <a:rPr lang="pt-BR" b="1" dirty="0" smtClean="0">
                <a:solidFill>
                  <a:srgbClr val="0070C0"/>
                </a:solidFill>
              </a:rPr>
              <a:t>HERE</a:t>
            </a:r>
            <a:r>
              <a:rPr lang="pt-BR" b="1" dirty="0" smtClean="0">
                <a:solidFill>
                  <a:srgbClr val="C00000"/>
                </a:solidFill>
              </a:rPr>
              <a:t> </a:t>
            </a:r>
            <a:r>
              <a:rPr lang="pt-BR" b="1" dirty="0">
                <a:solidFill>
                  <a:srgbClr val="C00000"/>
                </a:solidFill>
              </a:rPr>
              <a:t>B </a:t>
            </a:r>
            <a:r>
              <a:rPr lang="pt-BR" b="1" dirty="0">
                <a:solidFill>
                  <a:srgbClr val="0070C0"/>
                </a:solidFill>
              </a:rPr>
              <a:t>HERE </a:t>
            </a:r>
            <a:r>
              <a:rPr lang="pt-BR" b="1" dirty="0">
                <a:solidFill>
                  <a:srgbClr val="00B050"/>
                </a:solidFill>
              </a:rPr>
              <a:t>; stay here </a:t>
            </a:r>
            <a:r>
              <a:rPr lang="pt-BR" b="1" dirty="0" smtClean="0">
                <a:solidFill>
                  <a:srgbClr val="00B050"/>
                </a:solidFill>
              </a:rPr>
              <a:t>forever</a:t>
            </a:r>
          </a:p>
          <a:p>
            <a:pPr lvl="3">
              <a:lnSpc>
                <a:spcPct val="150000"/>
              </a:lnSpc>
            </a:pPr>
            <a:r>
              <a:rPr lang="pt-BR" b="1" dirty="0">
                <a:solidFill>
                  <a:srgbClr val="C00000"/>
                </a:solidFill>
              </a:rPr>
              <a:t>	</a:t>
            </a:r>
            <a:r>
              <a:rPr lang="pt-BR" b="1" dirty="0" smtClean="0">
                <a:solidFill>
                  <a:srgbClr val="7030A0"/>
                </a:solidFill>
              </a:rPr>
              <a:t>END</a:t>
            </a:r>
            <a:endParaRPr lang="fa-IR" sz="2400" b="1" dirty="0" smtClean="0">
              <a:solidFill>
                <a:srgbClr val="7030A0"/>
              </a:solidFill>
            </a:endParaRP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24873555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418688"/>
    </mc:Choice>
    <mc:Fallback>
      <p:transition spd="slow" advTm="4186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4.7|24.3|15.9|17.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66.6|32.4|36.7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.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9.5|23.8|8.7|13.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.3"/>
</p:tagLst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Aspect">
  <a:themeElements>
    <a:clrScheme name="Aspect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Aspect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A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270000"/>
              </a:schemeClr>
            </a:gs>
            <a:gs pos="25000">
              <a:schemeClr val="phClr">
                <a:tint val="60000"/>
                <a:satMod val="300000"/>
              </a:schemeClr>
            </a:gs>
            <a:gs pos="100000">
              <a:schemeClr val="phClr">
                <a:tint val="29000"/>
                <a:satMod val="40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5000"/>
                <a:satMod val="155000"/>
              </a:schemeClr>
            </a:gs>
            <a:gs pos="60000">
              <a:schemeClr val="phClr">
                <a:shade val="95000"/>
                <a:satMod val="150000"/>
              </a:schemeClr>
            </a:gs>
            <a:gs pos="100000">
              <a:schemeClr val="phClr">
                <a:tint val="87000"/>
                <a:satMod val="2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atMod val="150000"/>
            </a:schemeClr>
          </a:solidFill>
          <a:prstDash val="solid"/>
        </a:ln>
        <a:ln w="425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2000000"/>
            </a:lightRig>
          </a:scene3d>
          <a:sp3d prstMaterial="powder">
            <a:bevelT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35000"/>
                <a:satMod val="150000"/>
              </a:schemeClr>
            </a:gs>
            <a:gs pos="45000">
              <a:schemeClr val="phClr">
                <a:shade val="68000"/>
                <a:satMod val="155000"/>
              </a:schemeClr>
            </a:gs>
            <a:gs pos="100000">
              <a:schemeClr val="phClr">
                <a:tint val="70000"/>
                <a:satMod val="175000"/>
              </a:schemeClr>
            </a:gs>
          </a:gsLst>
          <a:lin ang="16200000" scaled="0"/>
        </a:gradFill>
        <a:blipFill>
          <a:blip xmlns:r="http://schemas.openxmlformats.org/officeDocument/2006/relationships" r:embed="rId1">
            <a:duotone>
              <a:schemeClr val="phClr">
                <a:shade val="800"/>
                <a:satMod val="150000"/>
              </a:schemeClr>
              <a:schemeClr val="phClr">
                <a:tint val="80000"/>
                <a:satMod val="150000"/>
              </a:schemeClr>
            </a:duotone>
          </a:blip>
          <a:tile tx="0" ty="0" sx="75000" sy="75000" flip="none" algn="tl"/>
        </a:blip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36642</TotalTime>
  <Words>400</Words>
  <Application>Microsoft Office PowerPoint</Application>
  <PresentationFormat>On-screen Show (4:3)</PresentationFormat>
  <Paragraphs>79</Paragraphs>
  <Slides>9</Slides>
  <Notes>0</Notes>
  <HiddenSlides>0</HiddenSlides>
  <MMClips>9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9</vt:i4>
      </vt:variant>
    </vt:vector>
  </HeadingPairs>
  <TitlesOfParts>
    <vt:vector size="11" baseType="lpstr">
      <vt:lpstr>Office Theme</vt:lpstr>
      <vt:lpstr>Aspect</vt:lpstr>
      <vt:lpstr>Microprocessors and Assembly Language  Spring 2020</vt:lpstr>
      <vt:lpstr>Copyright Notice</vt:lpstr>
      <vt:lpstr>PowerPoint Presentation</vt:lpstr>
      <vt:lpstr>ARM Data Format</vt:lpstr>
      <vt:lpstr>Pseudo-instructions</vt:lpstr>
      <vt:lpstr>Assembler Directives</vt:lpstr>
      <vt:lpstr>Assembler Directives</vt:lpstr>
      <vt:lpstr>Assembler Directives</vt:lpstr>
      <vt:lpstr>Assembler Directives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MMSPM</dc:title>
  <dc:creator>FT_DSL</dc:creator>
  <cp:lastModifiedBy>hamed</cp:lastModifiedBy>
  <cp:revision>632</cp:revision>
  <cp:lastPrinted>2017-02-07T08:08:08Z</cp:lastPrinted>
  <dcterms:created xsi:type="dcterms:W3CDTF">2006-08-16T00:00:00Z</dcterms:created>
  <dcterms:modified xsi:type="dcterms:W3CDTF">2020-06-03T07:02:08Z</dcterms:modified>
</cp:coreProperties>
</file>